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2"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6"/>
  </p:normalViewPr>
  <p:slideViewPr>
    <p:cSldViewPr snapToGrid="0" snapToObjects="1">
      <p:cViewPr varScale="1">
        <p:scale>
          <a:sx n="94" d="100"/>
          <a:sy n="94" d="100"/>
        </p:scale>
        <p:origin x="12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4804-C775-CB45-9761-D08B80177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8570D-072E-B941-88D8-8C2786733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B973F-9CA4-8648-838C-FBE1442F7138}"/>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E39968FF-A259-E940-9ABB-90D24B6C4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021-A786-424E-AAA6-73E950EDC7F3}"/>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290102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3EB6-F6C6-B44B-992E-54F1F128F1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2EE8B-D7D0-A642-9F4F-C893CBD0E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8420E-0F10-0641-81D0-EB64C89EC4DE}"/>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0DF17E4D-0D11-C245-A6C5-9CA91B035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2378-7002-B44C-A733-A71D02897C45}"/>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180567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0DA79-D6B1-DC41-ABC8-1F47D9D00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E2AC9A-A05A-9E44-9939-9553C2338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0CC3-8823-2240-AB1A-6C20E68220A0}"/>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6D55130E-DAA8-E44F-8C94-FCFFBD365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79750-7EC5-1247-B7BB-7EF4E93FEF2A}"/>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41043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8C1D-0D61-254F-84E3-C50A963FD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CC823-AC3C-4243-9490-2D8455533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4E0E4-6083-A74F-885B-A4C3E5CB3C14}"/>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5FCFAE49-51FE-E942-B0F5-055091E75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CE1F9-9001-F64C-A23F-BB5988E14717}"/>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346667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31FB-6FB5-DC49-A870-97A018F75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2D2EAC-0BF8-4648-B1B2-5A38EE466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43C38E-7303-7F4B-B3AF-945C6280C07F}"/>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6186AE4B-01B6-C34E-907C-031348C7A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299F3-CD54-054D-8DCA-423C0EA28B09}"/>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372643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4FA1-580B-E041-BC6C-5E2725780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9CF73-863A-E041-955C-B52AA547E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A869C-0311-CB4D-9111-90DF073BE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4FF341-860D-BC4E-952C-FB5FC709F5D5}"/>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6" name="Footer Placeholder 5">
            <a:extLst>
              <a:ext uri="{FF2B5EF4-FFF2-40B4-BE49-F238E27FC236}">
                <a16:creationId xmlns:a16="http://schemas.microsoft.com/office/drawing/2014/main" id="{5273D010-0A3F-CE43-AB3A-DDD1DC5D0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2B5A7-DF94-F441-8DA4-4AEDF7294153}"/>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405923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5A62-3F27-2149-8C9D-CC3E3C718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06170-FA6F-5E42-9C62-D5C4CB900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98A7F-F66B-A74D-9635-23B0EF1DC1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241D9-06EF-B34D-A490-F131C6B72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86454-23E0-D347-AF62-A7DD2D21E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B94DCB-22B5-C24D-8F7C-FF15FAD69233}"/>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8" name="Footer Placeholder 7">
            <a:extLst>
              <a:ext uri="{FF2B5EF4-FFF2-40B4-BE49-F238E27FC236}">
                <a16:creationId xmlns:a16="http://schemas.microsoft.com/office/drawing/2014/main" id="{DC14126A-FBAA-BF4F-BD43-8DFDA0E88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33636-AC52-9C4C-B553-ED50CCD13494}"/>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41124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D99F-478C-C04F-9B5D-08437FAF84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94B125-A1AE-E740-8DCC-9FD5C71812EC}"/>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4" name="Footer Placeholder 3">
            <a:extLst>
              <a:ext uri="{FF2B5EF4-FFF2-40B4-BE49-F238E27FC236}">
                <a16:creationId xmlns:a16="http://schemas.microsoft.com/office/drawing/2014/main" id="{CD6660EF-0773-6348-B983-80FFD2EEF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D0D86-84CE-814C-9A4F-CBB0083070E1}"/>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4517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1606A-9036-BE40-9C85-D7832E986D59}"/>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3" name="Footer Placeholder 2">
            <a:extLst>
              <a:ext uri="{FF2B5EF4-FFF2-40B4-BE49-F238E27FC236}">
                <a16:creationId xmlns:a16="http://schemas.microsoft.com/office/drawing/2014/main" id="{BADBCE9F-E7BB-794C-BC57-4E6C1C8A7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97A74-DE94-E646-A9D5-2208F5182C7B}"/>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124796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8620-A0DE-4F49-99D4-CAEE0CB6F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5929-34D3-EB47-B052-B97787EB8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6B09-69FE-CA4A-B6A6-5DCDDE02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32F4F-276F-F646-9BAD-ABEFC8ECF626}"/>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6" name="Footer Placeholder 5">
            <a:extLst>
              <a:ext uri="{FF2B5EF4-FFF2-40B4-BE49-F238E27FC236}">
                <a16:creationId xmlns:a16="http://schemas.microsoft.com/office/drawing/2014/main" id="{9685F019-A07C-504E-AC58-0D269EDA2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D86E6-AAC4-4A4E-BF32-443EE17EEB81}"/>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207161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628D-0694-4C46-828D-479110952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1C79C-3C21-0A41-B73C-A1A0DCDF9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F33F6-800D-1B42-B6FB-0E5729977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972C4-800B-E84A-83DD-44A99C4097BB}"/>
              </a:ext>
            </a:extLst>
          </p:cNvPr>
          <p:cNvSpPr>
            <a:spLocks noGrp="1"/>
          </p:cNvSpPr>
          <p:nvPr>
            <p:ph type="dt" sz="half" idx="10"/>
          </p:nvPr>
        </p:nvSpPr>
        <p:spPr/>
        <p:txBody>
          <a:bodyPr/>
          <a:lstStyle/>
          <a:p>
            <a:fld id="{E4B3DAAB-9DFE-824E-BA70-E4E6D0975A33}" type="datetimeFigureOut">
              <a:rPr lang="en-US" smtClean="0"/>
              <a:t>5/20/20</a:t>
            </a:fld>
            <a:endParaRPr lang="en-US"/>
          </a:p>
        </p:txBody>
      </p:sp>
      <p:sp>
        <p:nvSpPr>
          <p:cNvPr id="6" name="Footer Placeholder 5">
            <a:extLst>
              <a:ext uri="{FF2B5EF4-FFF2-40B4-BE49-F238E27FC236}">
                <a16:creationId xmlns:a16="http://schemas.microsoft.com/office/drawing/2014/main" id="{E105A661-469A-CB47-8010-943D8752E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4DA4C-5F36-2545-A2BA-6BE765182D6F}"/>
              </a:ext>
            </a:extLst>
          </p:cNvPr>
          <p:cNvSpPr>
            <a:spLocks noGrp="1"/>
          </p:cNvSpPr>
          <p:nvPr>
            <p:ph type="sldNum" sz="quarter" idx="12"/>
          </p:nvPr>
        </p:nvSpPr>
        <p:spPr/>
        <p:txBody>
          <a:bodyPr/>
          <a:lstStyle/>
          <a:p>
            <a:fld id="{6B84AB33-3E68-5545-965F-5AD573518ECF}" type="slidenum">
              <a:rPr lang="en-US" smtClean="0"/>
              <a:t>‹#›</a:t>
            </a:fld>
            <a:endParaRPr lang="en-US"/>
          </a:p>
        </p:txBody>
      </p:sp>
    </p:spTree>
    <p:extLst>
      <p:ext uri="{BB962C8B-B14F-4D97-AF65-F5344CB8AC3E}">
        <p14:creationId xmlns:p14="http://schemas.microsoft.com/office/powerpoint/2010/main" val="280141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9A087-B4D6-D944-B35C-34F68F84C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6310DB-9E53-7142-A051-196F1BD46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96179-6FE4-D243-A544-DED3E4F0A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3DAAB-9DFE-824E-BA70-E4E6D0975A33}" type="datetimeFigureOut">
              <a:rPr lang="en-US" smtClean="0"/>
              <a:t>5/20/20</a:t>
            </a:fld>
            <a:endParaRPr lang="en-US"/>
          </a:p>
        </p:txBody>
      </p:sp>
      <p:sp>
        <p:nvSpPr>
          <p:cNvPr id="5" name="Footer Placeholder 4">
            <a:extLst>
              <a:ext uri="{FF2B5EF4-FFF2-40B4-BE49-F238E27FC236}">
                <a16:creationId xmlns:a16="http://schemas.microsoft.com/office/drawing/2014/main" id="{199E2613-0E88-E84F-B87D-910EC65EE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A59F7-FBE6-2A4A-B59C-07A8D5FE2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4AB33-3E68-5545-965F-5AD573518ECF}" type="slidenum">
              <a:rPr lang="en-US" smtClean="0"/>
              <a:t>‹#›</a:t>
            </a:fld>
            <a:endParaRPr lang="en-US"/>
          </a:p>
        </p:txBody>
      </p:sp>
    </p:spTree>
    <p:extLst>
      <p:ext uri="{BB962C8B-B14F-4D97-AF65-F5344CB8AC3E}">
        <p14:creationId xmlns:p14="http://schemas.microsoft.com/office/powerpoint/2010/main" val="4380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rotectmypublicmedia.org/" TargetMode="External"/><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37FE88-C395-C141-831E-0C8B47C22350}"/>
              </a:ext>
            </a:extLst>
          </p:cNvPr>
          <p:cNvSpPr txBox="1"/>
          <p:nvPr/>
        </p:nvSpPr>
        <p:spPr>
          <a:xfrm>
            <a:off x="1934510" y="1201175"/>
            <a:ext cx="7702750" cy="2062103"/>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WPSU Government Relations Committee</a:t>
            </a:r>
          </a:p>
          <a:p>
            <a:pPr algn="ctr"/>
            <a:r>
              <a:rPr lang="en-US" sz="3200" dirty="0">
                <a:latin typeface="Arial" panose="020B0604020202020204" pitchFamily="34" charset="0"/>
                <a:cs typeface="Arial" panose="020B0604020202020204" pitchFamily="34" charset="0"/>
              </a:rPr>
              <a:t>Greg Petersen, Gary Miller, </a:t>
            </a:r>
          </a:p>
          <a:p>
            <a:pPr algn="ctr"/>
            <a:r>
              <a:rPr lang="en-US" sz="3200" dirty="0">
                <a:latin typeface="Arial" panose="020B0604020202020204" pitchFamily="34" charset="0"/>
                <a:cs typeface="Arial" panose="020B0604020202020204" pitchFamily="34" charset="0"/>
              </a:rPr>
              <a:t>Matilda </a:t>
            </a:r>
            <a:r>
              <a:rPr lang="en-US" sz="3200" dirty="0" err="1">
                <a:latin typeface="Arial" panose="020B0604020202020204" pitchFamily="34" charset="0"/>
                <a:cs typeface="Arial" panose="020B0604020202020204" pitchFamily="34" charset="0"/>
              </a:rPr>
              <a:t>Illuzzi</a:t>
            </a:r>
            <a:r>
              <a:rPr lang="en-US" sz="3200" dirty="0">
                <a:latin typeface="Arial" panose="020B0604020202020204" pitchFamily="34" charset="0"/>
                <a:cs typeface="Arial" panose="020B0604020202020204" pitchFamily="34" charset="0"/>
              </a:rPr>
              <a:t>, Vince </a:t>
            </a:r>
            <a:r>
              <a:rPr lang="en-US" sz="3200" dirty="0" err="1">
                <a:latin typeface="Arial" panose="020B0604020202020204" pitchFamily="34" charset="0"/>
                <a:cs typeface="Arial" panose="020B0604020202020204" pitchFamily="34" charset="0"/>
              </a:rPr>
              <a:t>Mannino</a:t>
            </a: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Meeting on 5.5.20</a:t>
            </a:r>
          </a:p>
        </p:txBody>
      </p:sp>
      <p:pic>
        <p:nvPicPr>
          <p:cNvPr id="5" name="Picture 4">
            <a:extLst>
              <a:ext uri="{FF2B5EF4-FFF2-40B4-BE49-F238E27FC236}">
                <a16:creationId xmlns:a16="http://schemas.microsoft.com/office/drawing/2014/main" id="{2A06FC4C-3302-5546-BECB-BC1B8B900977}"/>
              </a:ext>
            </a:extLst>
          </p:cNvPr>
          <p:cNvPicPr>
            <a:picLocks noChangeAspect="1"/>
          </p:cNvPicPr>
          <p:nvPr/>
        </p:nvPicPr>
        <p:blipFill>
          <a:blip r:embed="rId2"/>
          <a:stretch>
            <a:fillRect/>
          </a:stretch>
        </p:blipFill>
        <p:spPr>
          <a:xfrm>
            <a:off x="757980" y="4114885"/>
            <a:ext cx="4061766" cy="1057172"/>
          </a:xfrm>
          <a:prstGeom prst="rect">
            <a:avLst/>
          </a:prstGeom>
        </p:spPr>
      </p:pic>
      <p:pic>
        <p:nvPicPr>
          <p:cNvPr id="7" name="Picture 6">
            <a:extLst>
              <a:ext uri="{FF2B5EF4-FFF2-40B4-BE49-F238E27FC236}">
                <a16:creationId xmlns:a16="http://schemas.microsoft.com/office/drawing/2014/main" id="{DD571D0F-7A50-3C43-B695-AABD5047B3D1}"/>
              </a:ext>
            </a:extLst>
          </p:cNvPr>
          <p:cNvPicPr>
            <a:picLocks noChangeAspect="1"/>
          </p:cNvPicPr>
          <p:nvPr/>
        </p:nvPicPr>
        <p:blipFill>
          <a:blip r:embed="rId3"/>
          <a:stretch>
            <a:fillRect/>
          </a:stretch>
        </p:blipFill>
        <p:spPr>
          <a:xfrm>
            <a:off x="5577726" y="3369869"/>
            <a:ext cx="5391150" cy="3032522"/>
          </a:xfrm>
          <a:prstGeom prst="rect">
            <a:avLst/>
          </a:prstGeom>
        </p:spPr>
      </p:pic>
    </p:spTree>
    <p:extLst>
      <p:ext uri="{BB962C8B-B14F-4D97-AF65-F5344CB8AC3E}">
        <p14:creationId xmlns:p14="http://schemas.microsoft.com/office/powerpoint/2010/main" val="199403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112574-D246-E04F-9484-0688CFA95508}"/>
              </a:ext>
            </a:extLst>
          </p:cNvPr>
          <p:cNvSpPr txBox="1"/>
          <p:nvPr/>
        </p:nvSpPr>
        <p:spPr>
          <a:xfrm>
            <a:off x="1318665" y="1201175"/>
            <a:ext cx="12037999" cy="5656825"/>
          </a:xfrm>
          <a:prstGeom prst="rect">
            <a:avLst/>
          </a:prstGeom>
          <a:noFill/>
        </p:spPr>
        <p:txBody>
          <a:bodyPr wrap="square" rtlCol="0">
            <a:spAutoFit/>
          </a:bodyPr>
          <a:lstStyle/>
          <a:p>
            <a:pPr fontAlgn="base"/>
            <a:r>
              <a:rPr lang="en-US" sz="2000" dirty="0">
                <a:latin typeface="Arial" panose="020B0604020202020204" pitchFamily="34" charset="0"/>
                <a:cs typeface="Arial" panose="020B0604020202020204" pitchFamily="34" charset="0"/>
              </a:rPr>
              <a:t>Tim </a:t>
            </a:r>
            <a:r>
              <a:rPr lang="en-US" sz="2000" dirty="0" err="1">
                <a:latin typeface="Arial" panose="020B0604020202020204" pitchFamily="34" charset="0"/>
                <a:cs typeface="Arial" panose="020B0604020202020204" pitchFamily="34" charset="0"/>
              </a:rPr>
              <a:t>Asinger</a:t>
            </a:r>
            <a:r>
              <a:rPr lang="en-US" sz="2000" dirty="0">
                <a:latin typeface="Arial" panose="020B0604020202020204" pitchFamily="34" charset="0"/>
                <a:cs typeface="Arial" panose="020B0604020202020204" pitchFamily="34" charset="0"/>
              </a:rPr>
              <a:t> - Bradford Era</a:t>
            </a:r>
          </a:p>
          <a:p>
            <a:pPr fontAlgn="base"/>
            <a:r>
              <a:rPr lang="en-US" sz="2000" dirty="0">
                <a:latin typeface="Arial" panose="020B0604020202020204" pitchFamily="34" charset="0"/>
                <a:cs typeface="Arial" panose="020B0604020202020204" pitchFamily="34" charset="0"/>
              </a:rPr>
              <a:t>Sherry </a:t>
            </a:r>
            <a:r>
              <a:rPr lang="en-US" sz="2000" dirty="0" err="1">
                <a:latin typeface="Arial" panose="020B0604020202020204" pitchFamily="34" charset="0"/>
                <a:cs typeface="Arial" panose="020B0604020202020204" pitchFamily="34" charset="0"/>
              </a:rPr>
              <a:t>DelGrosso</a:t>
            </a:r>
            <a:r>
              <a:rPr lang="en-US" sz="2000" dirty="0">
                <a:latin typeface="Arial" panose="020B0604020202020204" pitchFamily="34" charset="0"/>
                <a:cs typeface="Arial" panose="020B0604020202020204" pitchFamily="34" charset="0"/>
              </a:rPr>
              <a:t> - Altoona Mirror</a:t>
            </a:r>
          </a:p>
          <a:p>
            <a:pPr fontAlgn="base"/>
            <a:r>
              <a:rPr lang="en-US" sz="2000" dirty="0">
                <a:highlight>
                  <a:srgbClr val="FFFF00"/>
                </a:highlight>
                <a:latin typeface="Arial" panose="020B0604020202020204" pitchFamily="34" charset="0"/>
                <a:cs typeface="Arial" panose="020B0604020202020204" pitchFamily="34" charset="0"/>
              </a:rPr>
              <a:t>Kelly Hastings - Lock Haven Express</a:t>
            </a:r>
          </a:p>
          <a:p>
            <a:pPr fontAlgn="base"/>
            <a:r>
              <a:rPr lang="en-US" sz="2000" dirty="0">
                <a:latin typeface="Arial" panose="020B0604020202020204" pitchFamily="34" charset="0"/>
                <a:cs typeface="Arial" panose="020B0604020202020204" pitchFamily="34" charset="0"/>
              </a:rPr>
              <a:t>Matilda </a:t>
            </a:r>
            <a:r>
              <a:rPr lang="en-US" sz="2000" dirty="0" err="1">
                <a:latin typeface="Arial" panose="020B0604020202020204" pitchFamily="34" charset="0"/>
                <a:cs typeface="Arial" panose="020B0604020202020204" pitchFamily="34" charset="0"/>
              </a:rPr>
              <a:t>Illuzzi</a:t>
            </a:r>
            <a:r>
              <a:rPr lang="en-US" sz="2000" dirty="0">
                <a:latin typeface="Arial" panose="020B0604020202020204" pitchFamily="34" charset="0"/>
                <a:cs typeface="Arial" panose="020B0604020202020204" pitchFamily="34" charset="0"/>
              </a:rPr>
              <a:t> - Dubois Courier Express</a:t>
            </a:r>
          </a:p>
          <a:p>
            <a:pPr fontAlgn="base"/>
            <a:r>
              <a:rPr lang="en-US" sz="2000" dirty="0">
                <a:latin typeface="Arial" panose="020B0604020202020204" pitchFamily="34" charset="0"/>
                <a:cs typeface="Arial" panose="020B0604020202020204" pitchFamily="34" charset="0"/>
              </a:rPr>
              <a:t>Jennifer Judd - Bedford Gazette</a:t>
            </a:r>
          </a:p>
          <a:p>
            <a:pPr fontAlgn="base"/>
            <a:r>
              <a:rPr lang="en-US" sz="2000" dirty="0">
                <a:latin typeface="Arial" panose="020B0604020202020204" pitchFamily="34" charset="0"/>
                <a:cs typeface="Arial" panose="020B0604020202020204" pitchFamily="34" charset="0"/>
              </a:rPr>
              <a:t>John </a:t>
            </a:r>
            <a:r>
              <a:rPr lang="en-US" sz="2000" dirty="0" err="1">
                <a:latin typeface="Arial" panose="020B0604020202020204" pitchFamily="34" charset="0"/>
                <a:cs typeface="Arial" panose="020B0604020202020204" pitchFamily="34" charset="0"/>
              </a:rPr>
              <a:t>Lancy</a:t>
            </a:r>
            <a:r>
              <a:rPr lang="en-US" sz="2000" dirty="0">
                <a:latin typeface="Arial" panose="020B0604020202020204" pitchFamily="34" charset="0"/>
                <a:cs typeface="Arial" panose="020B0604020202020204" pitchFamily="34" charset="0"/>
              </a:rPr>
              <a:t> - Clearfield Progress</a:t>
            </a:r>
          </a:p>
          <a:p>
            <a:pPr fontAlgn="base"/>
            <a:r>
              <a:rPr lang="en-US" sz="2000" dirty="0">
                <a:latin typeface="Arial" panose="020B0604020202020204" pitchFamily="34" charset="0"/>
                <a:cs typeface="Arial" panose="020B0604020202020204" pitchFamily="34" charset="0"/>
              </a:rPr>
              <a:t>Joe </a:t>
            </a:r>
            <a:r>
              <a:rPr lang="en-US" sz="2000" dirty="0" err="1">
                <a:latin typeface="Arial" panose="020B0604020202020204" pitchFamily="34" charset="0"/>
                <a:cs typeface="Arial" panose="020B0604020202020204" pitchFamily="34" charset="0"/>
              </a:rPr>
              <a:t>Nairn</a:t>
            </a:r>
            <a:r>
              <a:rPr lang="en-US" sz="2000" dirty="0">
                <a:latin typeface="Arial" panose="020B0604020202020204" pitchFamily="34" charset="0"/>
                <a:cs typeface="Arial" panose="020B0604020202020204" pitchFamily="34" charset="0"/>
              </a:rPr>
              <a:t> - Warren Times Observer</a:t>
            </a:r>
          </a:p>
          <a:p>
            <a:pPr fontAlgn="base"/>
            <a:r>
              <a:rPr lang="en-US" sz="2000" dirty="0">
                <a:highlight>
                  <a:srgbClr val="FFFF00"/>
                </a:highlight>
                <a:latin typeface="Arial" panose="020B0604020202020204" pitchFamily="34" charset="0"/>
                <a:cs typeface="Arial" panose="020B0604020202020204" pitchFamily="34" charset="0"/>
              </a:rPr>
              <a:t>John </a:t>
            </a:r>
            <a:r>
              <a:rPr lang="en-US" sz="2000" dirty="0" err="1">
                <a:highlight>
                  <a:srgbClr val="FFFF00"/>
                </a:highlight>
                <a:latin typeface="Arial" panose="020B0604020202020204" pitchFamily="34" charset="0"/>
                <a:cs typeface="Arial" panose="020B0604020202020204" pitchFamily="34" charset="0"/>
              </a:rPr>
              <a:t>Pozza</a:t>
            </a:r>
            <a:r>
              <a:rPr lang="en-US" sz="2000" dirty="0">
                <a:highlight>
                  <a:srgbClr val="FFFF00"/>
                </a:highlight>
                <a:latin typeface="Arial" panose="020B0604020202020204" pitchFamily="34" charset="0"/>
                <a:cs typeface="Arial" panose="020B0604020202020204" pitchFamily="34" charset="0"/>
              </a:rPr>
              <a:t> - Brookville Jeffersonian Democrat/Punxsutawney Spirit</a:t>
            </a:r>
          </a:p>
          <a:p>
            <a:pPr fontAlgn="base"/>
            <a:r>
              <a:rPr lang="en-US" sz="2000" dirty="0">
                <a:latin typeface="Arial" panose="020B0604020202020204" pitchFamily="34" charset="0"/>
                <a:cs typeface="Arial" panose="020B0604020202020204" pitchFamily="34" charset="0"/>
              </a:rPr>
              <a:t>Vince </a:t>
            </a:r>
            <a:r>
              <a:rPr lang="en-US" sz="2000" dirty="0" err="1">
                <a:latin typeface="Arial" panose="020B0604020202020204" pitchFamily="34" charset="0"/>
                <a:cs typeface="Arial" panose="020B0604020202020204" pitchFamily="34" charset="0"/>
              </a:rPr>
              <a:t>Mannino</a:t>
            </a:r>
            <a:r>
              <a:rPr lang="en-US" sz="2000" dirty="0">
                <a:latin typeface="Arial" panose="020B0604020202020204" pitchFamily="34" charset="0"/>
                <a:cs typeface="Arial" panose="020B0604020202020204" pitchFamily="34" charset="0"/>
              </a:rPr>
              <a:t> - Lewistown Gazette</a:t>
            </a:r>
          </a:p>
          <a:p>
            <a:pPr fontAlgn="base"/>
            <a:r>
              <a:rPr lang="en-US" sz="2000" dirty="0">
                <a:highlight>
                  <a:srgbClr val="FFFF00"/>
                </a:highlight>
                <a:latin typeface="Arial" panose="020B0604020202020204" pitchFamily="34" charset="0"/>
                <a:cs typeface="Arial" panose="020B0604020202020204" pitchFamily="34" charset="0"/>
              </a:rPr>
              <a:t>Greg Petersen - Indiana Gazette</a:t>
            </a:r>
          </a:p>
          <a:p>
            <a:pPr fontAlgn="base"/>
            <a:r>
              <a:rPr lang="en-US" sz="2000" dirty="0">
                <a:latin typeface="Arial" panose="020B0604020202020204" pitchFamily="34" charset="0"/>
                <a:cs typeface="Arial" panose="020B0604020202020204" pitchFamily="34" charset="0"/>
              </a:rPr>
              <a:t>Greg Petersen - Johnstown Tribune Democrat</a:t>
            </a:r>
          </a:p>
          <a:p>
            <a:pPr fontAlgn="base"/>
            <a:r>
              <a:rPr lang="en-US" sz="2000" dirty="0">
                <a:latin typeface="Arial" panose="020B0604020202020204" pitchFamily="34" charset="0"/>
                <a:cs typeface="Arial" panose="020B0604020202020204" pitchFamily="34" charset="0"/>
              </a:rPr>
              <a:t>Greg Petersen - Mainline - (</a:t>
            </a:r>
            <a:r>
              <a:rPr lang="en-US" sz="2000" dirty="0" err="1">
                <a:latin typeface="Arial" panose="020B0604020202020204" pitchFamily="34" charset="0"/>
                <a:cs typeface="Arial" panose="020B0604020202020204" pitchFamily="34" charset="0"/>
              </a:rPr>
              <a:t>Ebensberg</a:t>
            </a:r>
            <a:r>
              <a:rPr lang="en-US" sz="2000" dirty="0">
                <a:latin typeface="Arial" panose="020B0604020202020204" pitchFamily="34" charset="0"/>
                <a:cs typeface="Arial" panose="020B0604020202020204" pitchFamily="34" charset="0"/>
              </a:rPr>
              <a:t>, Northern Cambria, Nanty Glo, Cresson, Gallitzin)</a:t>
            </a:r>
          </a:p>
          <a:p>
            <a:pPr fontAlgn="base"/>
            <a:r>
              <a:rPr lang="en-US" sz="2000" dirty="0">
                <a:latin typeface="Arial" panose="020B0604020202020204" pitchFamily="34" charset="0"/>
                <a:cs typeface="Arial" panose="020B0604020202020204" pitchFamily="34" charset="0"/>
              </a:rPr>
              <a:t>Greg Petersen - Huntingdon Daily News &amp; Tyrone Daily Herald</a:t>
            </a:r>
          </a:p>
          <a:p>
            <a:pPr fontAlgn="base"/>
            <a:r>
              <a:rPr lang="en-US" sz="2000" dirty="0">
                <a:highlight>
                  <a:srgbClr val="FFFF00"/>
                </a:highlight>
                <a:latin typeface="Arial" panose="020B0604020202020204" pitchFamily="34" charset="0"/>
                <a:cs typeface="Arial" panose="020B0604020202020204" pitchFamily="34" charset="0"/>
              </a:rPr>
              <a:t>Gary Miller - CDT </a:t>
            </a:r>
          </a:p>
          <a:p>
            <a:pPr fontAlgn="base"/>
            <a:r>
              <a:rPr lang="en-US" sz="2000" dirty="0">
                <a:latin typeface="Arial" panose="020B0604020202020204" pitchFamily="34" charset="0"/>
                <a:cs typeface="Arial" panose="020B0604020202020204" pitchFamily="34" charset="0"/>
              </a:rPr>
              <a:t>Gary Miller - Potter Leader-Enterprise</a:t>
            </a:r>
          </a:p>
          <a:p>
            <a:pPr fontAlgn="base"/>
            <a:r>
              <a:rPr lang="en-US" sz="2000" dirty="0">
                <a:latin typeface="Arial" panose="020B0604020202020204" pitchFamily="34" charset="0"/>
                <a:cs typeface="Arial" panose="020B0604020202020204" pitchFamily="34" charset="0"/>
              </a:rPr>
              <a:t>Gary Miller - Wellsboro Gazette</a:t>
            </a:r>
          </a:p>
          <a:p>
            <a:br>
              <a:rPr lang="en-US" dirty="0"/>
            </a:br>
            <a:endParaRPr lang="en-US" dirty="0"/>
          </a:p>
        </p:txBody>
      </p:sp>
      <p:sp>
        <p:nvSpPr>
          <p:cNvPr id="3" name="TextBox 2">
            <a:extLst>
              <a:ext uri="{FF2B5EF4-FFF2-40B4-BE49-F238E27FC236}">
                <a16:creationId xmlns:a16="http://schemas.microsoft.com/office/drawing/2014/main" id="{C1640E05-B38D-0747-84AC-8F211BB8517A}"/>
              </a:ext>
            </a:extLst>
          </p:cNvPr>
          <p:cNvSpPr txBox="1"/>
          <p:nvPr/>
        </p:nvSpPr>
        <p:spPr>
          <a:xfrm>
            <a:off x="1332133" y="551712"/>
            <a:ext cx="954120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Letters to the Editor - WPSU “Learning at Home” April-May 2020</a:t>
            </a:r>
          </a:p>
        </p:txBody>
      </p:sp>
    </p:spTree>
    <p:extLst>
      <p:ext uri="{BB962C8B-B14F-4D97-AF65-F5344CB8AC3E}">
        <p14:creationId xmlns:p14="http://schemas.microsoft.com/office/powerpoint/2010/main" val="315011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112574-D246-E04F-9484-0688CFA95508}"/>
              </a:ext>
            </a:extLst>
          </p:cNvPr>
          <p:cNvSpPr txBox="1"/>
          <p:nvPr/>
        </p:nvSpPr>
        <p:spPr>
          <a:xfrm flipV="1">
            <a:off x="1042988" y="2314024"/>
            <a:ext cx="10627751" cy="646331"/>
          </a:xfrm>
          <a:prstGeom prst="rect">
            <a:avLst/>
          </a:prstGeom>
          <a:noFill/>
        </p:spPr>
        <p:txBody>
          <a:bodyPr wrap="square" rtlCol="0">
            <a:spAutoFit/>
          </a:bodyPr>
          <a:lstStyle/>
          <a:p>
            <a:br>
              <a:rPr lang="en-US" dirty="0"/>
            </a:br>
            <a:endParaRPr lang="en-US" dirty="0"/>
          </a:p>
        </p:txBody>
      </p:sp>
      <p:sp>
        <p:nvSpPr>
          <p:cNvPr id="3" name="TextBox 2">
            <a:extLst>
              <a:ext uri="{FF2B5EF4-FFF2-40B4-BE49-F238E27FC236}">
                <a16:creationId xmlns:a16="http://schemas.microsoft.com/office/drawing/2014/main" id="{C1640E05-B38D-0747-84AC-8F211BB8517A}"/>
              </a:ext>
            </a:extLst>
          </p:cNvPr>
          <p:cNvSpPr txBox="1"/>
          <p:nvPr/>
        </p:nvSpPr>
        <p:spPr>
          <a:xfrm>
            <a:off x="99437" y="551712"/>
            <a:ext cx="10754867" cy="5262979"/>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WPSU “Learning at Home” Push to Legislators </a:t>
            </a:r>
          </a:p>
          <a:p>
            <a:pPr algn="ctr"/>
            <a:r>
              <a:rPr lang="en-US" sz="2800" b="1" dirty="0">
                <a:latin typeface="Arial" panose="020B0604020202020204" pitchFamily="34" charset="0"/>
                <a:cs typeface="Arial" panose="020B0604020202020204" pitchFamily="34" charset="0"/>
              </a:rPr>
              <a:t>May- June 2020</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Plan is to revamp Letter to the Editor </a:t>
            </a:r>
          </a:p>
          <a:p>
            <a:pPr algn="ctr"/>
            <a:r>
              <a:rPr lang="en-US" sz="2800" b="1" dirty="0">
                <a:latin typeface="Arial" panose="020B0604020202020204" pitchFamily="34" charset="0"/>
                <a:cs typeface="Arial" panose="020B0604020202020204" pitchFamily="34" charset="0"/>
              </a:rPr>
              <a:t>to include “Learning at Home” initiatives</a:t>
            </a:r>
          </a:p>
          <a:p>
            <a:pPr algn="ctr"/>
            <a:r>
              <a:rPr lang="en-US" sz="2800" b="1" dirty="0">
                <a:latin typeface="Arial" panose="020B0604020202020204" pitchFamily="34" charset="0"/>
                <a:cs typeface="Arial" panose="020B0604020202020204" pitchFamily="34" charset="0"/>
              </a:rPr>
              <a:t>and</a:t>
            </a:r>
          </a:p>
          <a:p>
            <a:pPr algn="ctr"/>
            <a:r>
              <a:rPr lang="en-US" sz="2800" b="1" dirty="0">
                <a:latin typeface="Arial" panose="020B0604020202020204" pitchFamily="34" charset="0"/>
                <a:cs typeface="Arial" panose="020B0604020202020204" pitchFamily="34" charset="0"/>
              </a:rPr>
              <a:t>Outline extended Covid19 programming and news</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Timing would be as: </a:t>
            </a:r>
          </a:p>
          <a:p>
            <a:pPr algn="ctr"/>
            <a:r>
              <a:rPr lang="en-US" sz="2800" b="1" dirty="0">
                <a:latin typeface="Arial" panose="020B0604020202020204" pitchFamily="34" charset="0"/>
                <a:cs typeface="Arial" panose="020B0604020202020204" pitchFamily="34" charset="0"/>
              </a:rPr>
              <a:t>State legislators - 2021 Budget – DCED funding</a:t>
            </a:r>
          </a:p>
          <a:p>
            <a:pPr algn="ctr"/>
            <a:r>
              <a:rPr lang="en-US" sz="2800" b="1" dirty="0">
                <a:latin typeface="Arial" panose="020B0604020202020204" pitchFamily="34" charset="0"/>
                <a:cs typeface="Arial" panose="020B0604020202020204" pitchFamily="34" charset="0"/>
              </a:rPr>
              <a:t>and</a:t>
            </a:r>
          </a:p>
          <a:p>
            <a:pPr algn="ctr"/>
            <a:r>
              <a:rPr lang="en-US" sz="2800" b="1" dirty="0">
                <a:latin typeface="Arial" panose="020B0604020202020204" pitchFamily="34" charset="0"/>
                <a:cs typeface="Arial" panose="020B0604020202020204" pitchFamily="34" charset="0"/>
              </a:rPr>
              <a:t>Federal legislators - proposals/passage - Covid19-related bills</a:t>
            </a:r>
          </a:p>
        </p:txBody>
      </p:sp>
    </p:spTree>
    <p:extLst>
      <p:ext uri="{BB962C8B-B14F-4D97-AF65-F5344CB8AC3E}">
        <p14:creationId xmlns:p14="http://schemas.microsoft.com/office/powerpoint/2010/main" val="36443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2E9A92-2A87-6B46-B557-45EC3C52DC76}"/>
              </a:ext>
            </a:extLst>
          </p:cNvPr>
          <p:cNvPicPr>
            <a:picLocks noChangeAspect="1"/>
          </p:cNvPicPr>
          <p:nvPr/>
        </p:nvPicPr>
        <p:blipFill>
          <a:blip r:embed="rId2"/>
          <a:stretch>
            <a:fillRect/>
          </a:stretch>
        </p:blipFill>
        <p:spPr>
          <a:xfrm>
            <a:off x="-152564" y="1185851"/>
            <a:ext cx="12192000" cy="6858000"/>
          </a:xfrm>
          <a:prstGeom prst="rect">
            <a:avLst/>
          </a:prstGeom>
        </p:spPr>
      </p:pic>
      <p:sp>
        <p:nvSpPr>
          <p:cNvPr id="3" name="Rectangle 2">
            <a:extLst>
              <a:ext uri="{FF2B5EF4-FFF2-40B4-BE49-F238E27FC236}">
                <a16:creationId xmlns:a16="http://schemas.microsoft.com/office/drawing/2014/main" id="{6BAF2655-B052-AE4A-AB4C-F50C4F24D987}"/>
              </a:ext>
            </a:extLst>
          </p:cNvPr>
          <p:cNvSpPr/>
          <p:nvPr/>
        </p:nvSpPr>
        <p:spPr>
          <a:xfrm>
            <a:off x="1318665" y="1567832"/>
            <a:ext cx="9554670" cy="6740307"/>
          </a:xfrm>
          <a:prstGeom prst="rect">
            <a:avLst/>
          </a:prstGeom>
        </p:spPr>
        <p:txBody>
          <a:bodyPr wrap="square">
            <a:spAutoFit/>
          </a:bodyPr>
          <a:lstStyle/>
          <a:p>
            <a:pPr fontAlgn="base"/>
            <a:r>
              <a:rPr lang="en-US" dirty="0">
                <a:solidFill>
                  <a:srgbClr val="000000"/>
                </a:solidFill>
                <a:latin typeface="Times New Roman" panose="02020603050405020304" pitchFamily="18" charset="0"/>
              </a:rPr>
              <a:t>On May 15, 2020, the U.S. House of Representatives passed the Health Economic Recovery Omnibus Emergency Solutions (HEROES) Act, by a partisan vote of 208-199. While it is unlikely that this legislation will become law in its current form, it included some provisions that could be helpful for stations if they were enacted.</a:t>
            </a:r>
          </a:p>
          <a:p>
            <a:pPr fontAlgn="base"/>
            <a:endParaRPr lang="en-US" dirty="0">
              <a:solidFill>
                <a:srgbClr val="000000"/>
              </a:solidFill>
              <a:latin typeface="Times New Roman" panose="02020603050405020304" pitchFamily="18" charset="0"/>
            </a:endParaRPr>
          </a:p>
          <a:p>
            <a:r>
              <a:rPr lang="en-US" b="1" dirty="0"/>
              <a:t>Education Funding </a:t>
            </a:r>
            <a:endParaRPr lang="en-US" dirty="0"/>
          </a:p>
          <a:p>
            <a:r>
              <a:rPr lang="en-US" b="1" dirty="0"/>
              <a:t> </a:t>
            </a:r>
            <a:endParaRPr lang="en-US" dirty="0"/>
          </a:p>
          <a:p>
            <a:pPr lvl="0"/>
            <a:r>
              <a:rPr lang="en-US" dirty="0"/>
              <a:t>The HEROES Act includes $90 billion for Education grants to governors to support K-12, public institutions of higher education (IHEs) and early childhood education. </a:t>
            </a:r>
          </a:p>
          <a:p>
            <a:r>
              <a:rPr lang="en-US" dirty="0"/>
              <a:t> </a:t>
            </a:r>
          </a:p>
          <a:p>
            <a:pPr lvl="0"/>
            <a:r>
              <a:rPr lang="en-US" dirty="0"/>
              <a:t>Of the funds received by each State, 65 percent (or approximately $58 billion) would go to local educational agencies (LEAs) and 30 percent would go to public IHEs (approximately $27 billion).</a:t>
            </a:r>
          </a:p>
          <a:p>
            <a:r>
              <a:rPr lang="en-US" dirty="0"/>
              <a:t> </a:t>
            </a:r>
          </a:p>
          <a:p>
            <a:pPr lvl="0"/>
            <a:r>
              <a:rPr lang="en-US" dirty="0">
                <a:highlight>
                  <a:srgbClr val="FFFF00"/>
                </a:highlight>
              </a:rPr>
              <a:t>Among other uses, these funds may be used to establish or expand remote learning services of the kind public television stations are already providing, often in formal partnerships with LEAs, in all 50 States. This flexible funding can also support: </a:t>
            </a:r>
          </a:p>
          <a:p>
            <a:r>
              <a:rPr lang="en-US" dirty="0">
                <a:highlight>
                  <a:srgbClr val="FFFF00"/>
                </a:highlight>
              </a:rPr>
              <a:t> </a:t>
            </a:r>
          </a:p>
          <a:p>
            <a:pPr lvl="1"/>
            <a:r>
              <a:rPr lang="en-US" dirty="0">
                <a:highlight>
                  <a:srgbClr val="FFFF00"/>
                </a:highlight>
              </a:rPr>
              <a:t>Delivering educational instruction, planning and implementing summer learning, training and professional development, and providing school-based support such as mental health services, family engagement efforts, and counseling resources. </a:t>
            </a:r>
          </a:p>
          <a:p>
            <a:r>
              <a:rPr lang="en-US" dirty="0">
                <a:highlight>
                  <a:srgbClr val="FFFF00"/>
                </a:highlight>
              </a:rPr>
              <a:t> </a:t>
            </a:r>
          </a:p>
          <a:p>
            <a:pPr fontAlgn="base"/>
            <a:endParaRPr lang="en-US" dirty="0">
              <a:solidFill>
                <a:srgbClr val="000000"/>
              </a:solidFill>
              <a:latin typeface="Times New Roman" panose="02020603050405020304" pitchFamily="18" charset="0"/>
            </a:endParaRPr>
          </a:p>
          <a:p>
            <a:pPr fontAlgn="base"/>
            <a:br>
              <a:rPr lang="en-US" dirty="0">
                <a:solidFill>
                  <a:srgbClr val="000000"/>
                </a:solidFill>
                <a:latin typeface="Times New Roman" panose="02020603050405020304" pitchFamily="18" charset="0"/>
              </a:rPr>
            </a:br>
            <a:endParaRPr lang="en-US" b="0" i="0" dirty="0">
              <a:solidFill>
                <a:srgbClr val="333333"/>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48C39896-5CAD-F149-A368-590ECFD09ABA}"/>
              </a:ext>
            </a:extLst>
          </p:cNvPr>
          <p:cNvPicPr>
            <a:picLocks noChangeAspect="1"/>
          </p:cNvPicPr>
          <p:nvPr/>
        </p:nvPicPr>
        <p:blipFill>
          <a:blip r:embed="rId3"/>
          <a:stretch>
            <a:fillRect/>
          </a:stretch>
        </p:blipFill>
        <p:spPr>
          <a:xfrm>
            <a:off x="4395235" y="512759"/>
            <a:ext cx="2781300" cy="723900"/>
          </a:xfrm>
          <a:prstGeom prst="rect">
            <a:avLst/>
          </a:prstGeom>
        </p:spPr>
      </p:pic>
    </p:spTree>
    <p:extLst>
      <p:ext uri="{BB962C8B-B14F-4D97-AF65-F5344CB8AC3E}">
        <p14:creationId xmlns:p14="http://schemas.microsoft.com/office/powerpoint/2010/main" val="51358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2E9A92-2A87-6B46-B557-45EC3C52DC76}"/>
              </a:ext>
            </a:extLst>
          </p:cNvPr>
          <p:cNvPicPr>
            <a:picLocks noChangeAspect="1"/>
          </p:cNvPicPr>
          <p:nvPr/>
        </p:nvPicPr>
        <p:blipFill>
          <a:blip r:embed="rId2"/>
          <a:stretch>
            <a:fillRect/>
          </a:stretch>
        </p:blipFill>
        <p:spPr>
          <a:xfrm>
            <a:off x="-152564" y="1185851"/>
            <a:ext cx="12192000" cy="6858000"/>
          </a:xfrm>
          <a:prstGeom prst="rect">
            <a:avLst/>
          </a:prstGeom>
        </p:spPr>
      </p:pic>
      <p:pic>
        <p:nvPicPr>
          <p:cNvPr id="5" name="Picture 4">
            <a:hlinkClick r:id="rId3"/>
            <a:extLst>
              <a:ext uri="{FF2B5EF4-FFF2-40B4-BE49-F238E27FC236}">
                <a16:creationId xmlns:a16="http://schemas.microsoft.com/office/drawing/2014/main" id="{30535FE7-6977-D641-9FB6-A40391E7B8A0}"/>
              </a:ext>
            </a:extLst>
          </p:cNvPr>
          <p:cNvPicPr>
            <a:picLocks noChangeAspect="1"/>
          </p:cNvPicPr>
          <p:nvPr/>
        </p:nvPicPr>
        <p:blipFill>
          <a:blip r:embed="rId4"/>
          <a:stretch>
            <a:fillRect/>
          </a:stretch>
        </p:blipFill>
        <p:spPr>
          <a:xfrm>
            <a:off x="249785" y="1010057"/>
            <a:ext cx="11387301" cy="5855576"/>
          </a:xfrm>
          <a:prstGeom prst="rect">
            <a:avLst/>
          </a:prstGeom>
        </p:spPr>
      </p:pic>
    </p:spTree>
    <p:extLst>
      <p:ext uri="{BB962C8B-B14F-4D97-AF65-F5344CB8AC3E}">
        <p14:creationId xmlns:p14="http://schemas.microsoft.com/office/powerpoint/2010/main" val="200741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5D22E1-8FDF-BE45-9776-AB46F4681B02}"/>
              </a:ext>
            </a:extLst>
          </p:cNvPr>
          <p:cNvPicPr>
            <a:picLocks noChangeAspect="1"/>
          </p:cNvPicPr>
          <p:nvPr/>
        </p:nvPicPr>
        <p:blipFill>
          <a:blip r:embed="rId2"/>
          <a:stretch>
            <a:fillRect/>
          </a:stretch>
        </p:blipFill>
        <p:spPr>
          <a:xfrm>
            <a:off x="2904671" y="233363"/>
            <a:ext cx="5981169" cy="598116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20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415</Words>
  <Application>Microsoft Macintosh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Donaldson, Carolyn Lee</dc:creator>
  <cp:lastModifiedBy>Donaldson, Carolyn Lee</cp:lastModifiedBy>
  <cp:revision>11</cp:revision>
  <dcterms:created xsi:type="dcterms:W3CDTF">2020-05-13T20:42:38Z</dcterms:created>
  <dcterms:modified xsi:type="dcterms:W3CDTF">2020-05-20T15:42:02Z</dcterms:modified>
</cp:coreProperties>
</file>