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59" r:id="rId3"/>
    <p:sldId id="270" r:id="rId4"/>
    <p:sldId id="261" r:id="rId5"/>
    <p:sldId id="262" r:id="rId6"/>
    <p:sldId id="268" r:id="rId7"/>
    <p:sldId id="267" r:id="rId8"/>
    <p:sldId id="265" r:id="rId9"/>
    <p:sldId id="269" r:id="rId10"/>
    <p:sldId id="264" r:id="rId11"/>
    <p:sldId id="263" r:id="rId12"/>
    <p:sldId id="271"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4"/>
    <p:restoredTop sz="91441"/>
  </p:normalViewPr>
  <p:slideViewPr>
    <p:cSldViewPr snapToGrid="0" snapToObjects="1">
      <p:cViewPr varScale="1">
        <p:scale>
          <a:sx n="105" d="100"/>
          <a:sy n="105" d="100"/>
        </p:scale>
        <p:origin x="200"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B63E3-2632-AF4F-8D4E-395F8656E32C}" type="datetimeFigureOut">
              <a:rPr lang="en-US" smtClean="0"/>
              <a:t>8/11/20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B0CF9-2F18-6D4A-9575-3B428202C796}" type="slidenum">
              <a:rPr lang="en-US" smtClean="0"/>
              <a:t>‹#›</a:t>
            </a:fld>
            <a:endParaRPr lang="en-US"/>
          </a:p>
        </p:txBody>
      </p:sp>
    </p:spTree>
    <p:extLst>
      <p:ext uri="{BB962C8B-B14F-4D97-AF65-F5344CB8AC3E}">
        <p14:creationId xmlns:p14="http://schemas.microsoft.com/office/powerpoint/2010/main" val="310168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watch/?v=326016428073207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pa.pb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B0CF9-2F18-6D4A-9575-3B428202C796}" type="slidenum">
              <a:rPr lang="en-US" smtClean="0"/>
              <a:t>4</a:t>
            </a:fld>
            <a:endParaRPr lang="en-US"/>
          </a:p>
        </p:txBody>
      </p:sp>
    </p:spTree>
    <p:extLst>
      <p:ext uri="{BB962C8B-B14F-4D97-AF65-F5344CB8AC3E}">
        <p14:creationId xmlns:p14="http://schemas.microsoft.com/office/powerpoint/2010/main" val="129575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https://www.facebook.com/watch/?v=3260164280732076</a:t>
            </a:r>
            <a:endParaRPr lang="en-US" dirty="0"/>
          </a:p>
        </p:txBody>
      </p:sp>
      <p:sp>
        <p:nvSpPr>
          <p:cNvPr id="4" name="Slide Number Placeholder 3"/>
          <p:cNvSpPr>
            <a:spLocks noGrp="1"/>
          </p:cNvSpPr>
          <p:nvPr>
            <p:ph type="sldNum" sz="quarter" idx="5"/>
          </p:nvPr>
        </p:nvSpPr>
        <p:spPr/>
        <p:txBody>
          <a:bodyPr/>
          <a:lstStyle/>
          <a:p>
            <a:fld id="{93EB0CF9-2F18-6D4A-9575-3B428202C796}" type="slidenum">
              <a:rPr lang="en-US" smtClean="0"/>
              <a:t>5</a:t>
            </a:fld>
            <a:endParaRPr lang="en-US"/>
          </a:p>
        </p:txBody>
      </p:sp>
    </p:spTree>
    <p:extLst>
      <p:ext uri="{BB962C8B-B14F-4D97-AF65-F5344CB8AC3E}">
        <p14:creationId xmlns:p14="http://schemas.microsoft.com/office/powerpoint/2010/main" val="252828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https://www.instagram.com/pa.pbs/</a:t>
            </a:r>
            <a:endParaRPr lang="en-US" dirty="0"/>
          </a:p>
        </p:txBody>
      </p:sp>
      <p:sp>
        <p:nvSpPr>
          <p:cNvPr id="4" name="Slide Number Placeholder 3"/>
          <p:cNvSpPr>
            <a:spLocks noGrp="1"/>
          </p:cNvSpPr>
          <p:nvPr>
            <p:ph type="sldNum" sz="quarter" idx="5"/>
          </p:nvPr>
        </p:nvSpPr>
        <p:spPr/>
        <p:txBody>
          <a:bodyPr/>
          <a:lstStyle/>
          <a:p>
            <a:fld id="{93EB0CF9-2F18-6D4A-9575-3B428202C796}" type="slidenum">
              <a:rPr lang="en-US" smtClean="0"/>
              <a:t>6</a:t>
            </a:fld>
            <a:endParaRPr lang="en-US"/>
          </a:p>
        </p:txBody>
      </p:sp>
    </p:spTree>
    <p:extLst>
      <p:ext uri="{BB962C8B-B14F-4D97-AF65-F5344CB8AC3E}">
        <p14:creationId xmlns:p14="http://schemas.microsoft.com/office/powerpoint/2010/main" val="280793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B0CF9-2F18-6D4A-9575-3B428202C796}" type="slidenum">
              <a:rPr lang="en-US" smtClean="0"/>
              <a:t>7</a:t>
            </a:fld>
            <a:endParaRPr lang="en-US"/>
          </a:p>
        </p:txBody>
      </p:sp>
    </p:spTree>
    <p:extLst>
      <p:ext uri="{BB962C8B-B14F-4D97-AF65-F5344CB8AC3E}">
        <p14:creationId xmlns:p14="http://schemas.microsoft.com/office/powerpoint/2010/main" val="2631425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B0CF9-2F18-6D4A-9575-3B428202C796}" type="slidenum">
              <a:rPr lang="en-US" smtClean="0"/>
              <a:t>8</a:t>
            </a:fld>
            <a:endParaRPr lang="en-US"/>
          </a:p>
        </p:txBody>
      </p:sp>
    </p:spTree>
    <p:extLst>
      <p:ext uri="{BB962C8B-B14F-4D97-AF65-F5344CB8AC3E}">
        <p14:creationId xmlns:p14="http://schemas.microsoft.com/office/powerpoint/2010/main" val="403393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B0CF9-2F18-6D4A-9575-3B428202C796}" type="slidenum">
              <a:rPr lang="en-US" smtClean="0"/>
              <a:t>9</a:t>
            </a:fld>
            <a:endParaRPr lang="en-US"/>
          </a:p>
        </p:txBody>
      </p:sp>
    </p:spTree>
    <p:extLst>
      <p:ext uri="{BB962C8B-B14F-4D97-AF65-F5344CB8AC3E}">
        <p14:creationId xmlns:p14="http://schemas.microsoft.com/office/powerpoint/2010/main" val="92714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EB0CF9-2F18-6D4A-9575-3B428202C796}" type="slidenum">
              <a:rPr lang="en-US" smtClean="0"/>
              <a:t>12</a:t>
            </a:fld>
            <a:endParaRPr lang="en-US"/>
          </a:p>
        </p:txBody>
      </p:sp>
    </p:spTree>
    <p:extLst>
      <p:ext uri="{BB962C8B-B14F-4D97-AF65-F5344CB8AC3E}">
        <p14:creationId xmlns:p14="http://schemas.microsoft.com/office/powerpoint/2010/main" val="46153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4804-C775-CB45-9761-D08B801771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48570D-072E-B941-88D8-8C2786733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7B973F-9CA4-8648-838C-FBE1442F7138}"/>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5" name="Footer Placeholder 4">
            <a:extLst>
              <a:ext uri="{FF2B5EF4-FFF2-40B4-BE49-F238E27FC236}">
                <a16:creationId xmlns:a16="http://schemas.microsoft.com/office/drawing/2014/main" id="{E39968FF-A259-E940-9ABB-90D24B6C4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021-A786-424E-AAA6-73E950EDC7F3}"/>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290102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3EB6-F6C6-B44B-992E-54F1F128F1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2EE8B-D7D0-A642-9F4F-C893CBD0ED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8420E-0F10-0641-81D0-EB64C89EC4DE}"/>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5" name="Footer Placeholder 4">
            <a:extLst>
              <a:ext uri="{FF2B5EF4-FFF2-40B4-BE49-F238E27FC236}">
                <a16:creationId xmlns:a16="http://schemas.microsoft.com/office/drawing/2014/main" id="{0DF17E4D-0D11-C245-A6C5-9CA91B035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92378-7002-B44C-A733-A71D02897C45}"/>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180567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40DA79-D6B1-DC41-ABC8-1F47D9D008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2AC9A-A05A-9E44-9939-9553C23382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0CC3-8823-2240-AB1A-6C20E68220A0}"/>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5" name="Footer Placeholder 4">
            <a:extLst>
              <a:ext uri="{FF2B5EF4-FFF2-40B4-BE49-F238E27FC236}">
                <a16:creationId xmlns:a16="http://schemas.microsoft.com/office/drawing/2014/main" id="{6D55130E-DAA8-E44F-8C94-FCFFBD365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79750-7EC5-1247-B7BB-7EF4E93FEF2A}"/>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410434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8C1D-0D61-254F-84E3-C50A963FD5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5CC823-AC3C-4243-9490-2D8455533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4E0E4-6083-A74F-885B-A4C3E5CB3C14}"/>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5" name="Footer Placeholder 4">
            <a:extLst>
              <a:ext uri="{FF2B5EF4-FFF2-40B4-BE49-F238E27FC236}">
                <a16:creationId xmlns:a16="http://schemas.microsoft.com/office/drawing/2014/main" id="{5FCFAE49-51FE-E942-B0F5-055091E75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CE1F9-9001-F64C-A23F-BB5988E14717}"/>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346667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31FB-6FB5-DC49-A870-97A018F75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2D2EAC-0BF8-4648-B1B2-5A38EE4664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43C38E-7303-7F4B-B3AF-945C6280C07F}"/>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5" name="Footer Placeholder 4">
            <a:extLst>
              <a:ext uri="{FF2B5EF4-FFF2-40B4-BE49-F238E27FC236}">
                <a16:creationId xmlns:a16="http://schemas.microsoft.com/office/drawing/2014/main" id="{6186AE4B-01B6-C34E-907C-031348C7A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299F3-CD54-054D-8DCA-423C0EA28B09}"/>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372643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C4FA1-580B-E041-BC6C-5E2725780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9CF73-863A-E041-955C-B52AA547E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8A869C-0311-CB4D-9111-90DF073BEF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4FF341-860D-BC4E-952C-FB5FC709F5D5}"/>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6" name="Footer Placeholder 5">
            <a:extLst>
              <a:ext uri="{FF2B5EF4-FFF2-40B4-BE49-F238E27FC236}">
                <a16:creationId xmlns:a16="http://schemas.microsoft.com/office/drawing/2014/main" id="{5273D010-0A3F-CE43-AB3A-DDD1DC5D0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2B5A7-DF94-F441-8DA4-4AEDF7294153}"/>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405923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5A62-3F27-2149-8C9D-CC3E3C718F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806170-FA6F-5E42-9C62-D5C4CB900B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D98A7F-F66B-A74D-9635-23B0EF1DC1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0241D9-06EF-B34D-A490-F131C6B720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586454-23E0-D347-AF62-A7DD2D21EB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94DCB-22B5-C24D-8F7C-FF15FAD69233}"/>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8" name="Footer Placeholder 7">
            <a:extLst>
              <a:ext uri="{FF2B5EF4-FFF2-40B4-BE49-F238E27FC236}">
                <a16:creationId xmlns:a16="http://schemas.microsoft.com/office/drawing/2014/main" id="{DC14126A-FBAA-BF4F-BD43-8DFDA0E88A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F33636-AC52-9C4C-B553-ED50CCD13494}"/>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41124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D99F-478C-C04F-9B5D-08437FAF84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94B125-A1AE-E740-8DCC-9FD5C71812EC}"/>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4" name="Footer Placeholder 3">
            <a:extLst>
              <a:ext uri="{FF2B5EF4-FFF2-40B4-BE49-F238E27FC236}">
                <a16:creationId xmlns:a16="http://schemas.microsoft.com/office/drawing/2014/main" id="{CD6660EF-0773-6348-B983-80FFD2EEFB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6D0D86-84CE-814C-9A4F-CBB0083070E1}"/>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451713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1606A-9036-BE40-9C85-D7832E986D59}"/>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3" name="Footer Placeholder 2">
            <a:extLst>
              <a:ext uri="{FF2B5EF4-FFF2-40B4-BE49-F238E27FC236}">
                <a16:creationId xmlns:a16="http://schemas.microsoft.com/office/drawing/2014/main" id="{BADBCE9F-E7BB-794C-BC57-4E6C1C8A7C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897A74-DE94-E646-A9D5-2208F5182C7B}"/>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124796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8620-A0DE-4F49-99D4-CAEE0CB6F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F5929-34D3-EB47-B052-B97787EB8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6B09-69FE-CA4A-B6A6-5DCDDE0238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32F4F-276F-F646-9BAD-ABEFC8ECF626}"/>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6" name="Footer Placeholder 5">
            <a:extLst>
              <a:ext uri="{FF2B5EF4-FFF2-40B4-BE49-F238E27FC236}">
                <a16:creationId xmlns:a16="http://schemas.microsoft.com/office/drawing/2014/main" id="{9685F019-A07C-504E-AC58-0D269EDA2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D86E6-AAC4-4A4E-BF32-443EE17EEB81}"/>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207161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628D-0694-4C46-828D-479110952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F1C79C-3C21-0A41-B73C-A1A0DCDF9B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8F33F6-800D-1B42-B6FB-0E5729977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972C4-800B-E84A-83DD-44A99C4097BB}"/>
              </a:ext>
            </a:extLst>
          </p:cNvPr>
          <p:cNvSpPr>
            <a:spLocks noGrp="1"/>
          </p:cNvSpPr>
          <p:nvPr>
            <p:ph type="dt" sz="half" idx="10"/>
          </p:nvPr>
        </p:nvSpPr>
        <p:spPr/>
        <p:txBody>
          <a:bodyPr/>
          <a:lstStyle/>
          <a:p>
            <a:fld id="{E4B3DAAB-9DFE-824E-BA70-E4E6D0975A33}" type="datetimeFigureOut">
              <a:rPr lang="en-US" smtClean="0"/>
              <a:t>8/11/20</a:t>
            </a:fld>
            <a:endParaRPr lang="en-US"/>
          </a:p>
        </p:txBody>
      </p:sp>
      <p:sp>
        <p:nvSpPr>
          <p:cNvPr id="6" name="Footer Placeholder 5">
            <a:extLst>
              <a:ext uri="{FF2B5EF4-FFF2-40B4-BE49-F238E27FC236}">
                <a16:creationId xmlns:a16="http://schemas.microsoft.com/office/drawing/2014/main" id="{E105A661-469A-CB47-8010-943D8752E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4DA4C-5F36-2545-A2BA-6BE765182D6F}"/>
              </a:ext>
            </a:extLst>
          </p:cNvPr>
          <p:cNvSpPr>
            <a:spLocks noGrp="1"/>
          </p:cNvSpPr>
          <p:nvPr>
            <p:ph type="sldNum" sz="quarter" idx="12"/>
          </p:nvPr>
        </p:nvSpPr>
        <p:spPr/>
        <p:txBody>
          <a:bodyPr/>
          <a:lstStyle/>
          <a:p>
            <a:fld id="{6B84AB33-3E68-5545-965F-5AD573518ECF}" type="slidenum">
              <a:rPr lang="en-US" smtClean="0"/>
              <a:t>‹#›</a:t>
            </a:fld>
            <a:endParaRPr lang="en-US"/>
          </a:p>
        </p:txBody>
      </p:sp>
    </p:spTree>
    <p:extLst>
      <p:ext uri="{BB962C8B-B14F-4D97-AF65-F5344CB8AC3E}">
        <p14:creationId xmlns:p14="http://schemas.microsoft.com/office/powerpoint/2010/main" val="280141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89A087-B4D6-D944-B35C-34F68F84C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6310DB-9E53-7142-A051-196F1BD46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96179-6FE4-D243-A544-DED3E4F0A3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3DAAB-9DFE-824E-BA70-E4E6D0975A33}" type="datetimeFigureOut">
              <a:rPr lang="en-US" smtClean="0"/>
              <a:t>8/11/20</a:t>
            </a:fld>
            <a:endParaRPr lang="en-US"/>
          </a:p>
        </p:txBody>
      </p:sp>
      <p:sp>
        <p:nvSpPr>
          <p:cNvPr id="5" name="Footer Placeholder 4">
            <a:extLst>
              <a:ext uri="{FF2B5EF4-FFF2-40B4-BE49-F238E27FC236}">
                <a16:creationId xmlns:a16="http://schemas.microsoft.com/office/drawing/2014/main" id="{199E2613-0E88-E84F-B87D-910EC65EE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CA59F7-FBE6-2A4A-B59C-07A8D5FE2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4AB33-3E68-5545-965F-5AD573518ECF}" type="slidenum">
              <a:rPr lang="en-US" smtClean="0"/>
              <a:t>‹#›</a:t>
            </a:fld>
            <a:endParaRPr lang="en-US"/>
          </a:p>
        </p:txBody>
      </p:sp>
    </p:spTree>
    <p:extLst>
      <p:ext uri="{BB962C8B-B14F-4D97-AF65-F5344CB8AC3E}">
        <p14:creationId xmlns:p14="http://schemas.microsoft.com/office/powerpoint/2010/main" val="43802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instagram.com/pa.pb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pennsylvaniapbs.or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37FE88-C395-C141-831E-0C8B47C22350}"/>
              </a:ext>
            </a:extLst>
          </p:cNvPr>
          <p:cNvSpPr txBox="1"/>
          <p:nvPr/>
        </p:nvSpPr>
        <p:spPr>
          <a:xfrm>
            <a:off x="1934510" y="1201175"/>
            <a:ext cx="7702750" cy="2062103"/>
          </a:xfrm>
          <a:prstGeom prst="rect">
            <a:avLst/>
          </a:prstGeom>
          <a:noFill/>
        </p:spPr>
        <p:txBody>
          <a:bodyPr wrap="none" rtlCol="0">
            <a:spAutoFit/>
          </a:bodyPr>
          <a:lstStyle/>
          <a:p>
            <a:pPr algn="ctr"/>
            <a:r>
              <a:rPr lang="en-US" sz="3200" dirty="0">
                <a:latin typeface="Arial" panose="020B0604020202020204" pitchFamily="34" charset="0"/>
                <a:cs typeface="Arial" panose="020B0604020202020204" pitchFamily="34" charset="0"/>
              </a:rPr>
              <a:t>WPSU Government Relations Committee</a:t>
            </a:r>
          </a:p>
          <a:p>
            <a:pPr algn="ctr"/>
            <a:r>
              <a:rPr lang="en-US" sz="3200" dirty="0">
                <a:latin typeface="Arial" panose="020B0604020202020204" pitchFamily="34" charset="0"/>
                <a:cs typeface="Arial" panose="020B0604020202020204" pitchFamily="34" charset="0"/>
              </a:rPr>
              <a:t>Greg Petersen, Gary Miller, </a:t>
            </a:r>
          </a:p>
          <a:p>
            <a:pPr algn="ctr"/>
            <a:r>
              <a:rPr lang="en-US" sz="3200" dirty="0">
                <a:latin typeface="Arial" panose="020B0604020202020204" pitchFamily="34" charset="0"/>
                <a:cs typeface="Arial" panose="020B0604020202020204" pitchFamily="34" charset="0"/>
              </a:rPr>
              <a:t>Matilda </a:t>
            </a:r>
            <a:r>
              <a:rPr lang="en-US" sz="3200" dirty="0" err="1">
                <a:latin typeface="Arial" panose="020B0604020202020204" pitchFamily="34" charset="0"/>
                <a:cs typeface="Arial" panose="020B0604020202020204" pitchFamily="34" charset="0"/>
              </a:rPr>
              <a:t>Illuzzi</a:t>
            </a:r>
            <a:r>
              <a:rPr lang="en-US" sz="3200" dirty="0">
                <a:latin typeface="Arial" panose="020B0604020202020204" pitchFamily="34" charset="0"/>
                <a:cs typeface="Arial" panose="020B0604020202020204" pitchFamily="34" charset="0"/>
              </a:rPr>
              <a:t>, Vince </a:t>
            </a:r>
            <a:r>
              <a:rPr lang="en-US" sz="3200" dirty="0" err="1">
                <a:latin typeface="Arial" panose="020B0604020202020204" pitchFamily="34" charset="0"/>
                <a:cs typeface="Arial" panose="020B0604020202020204" pitchFamily="34" charset="0"/>
              </a:rPr>
              <a:t>Mannino</a:t>
            </a:r>
            <a:endParaRPr lang="en-US" sz="32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Meeting on 8.11.20</a:t>
            </a:r>
          </a:p>
        </p:txBody>
      </p:sp>
      <p:pic>
        <p:nvPicPr>
          <p:cNvPr id="5" name="Picture 4">
            <a:extLst>
              <a:ext uri="{FF2B5EF4-FFF2-40B4-BE49-F238E27FC236}">
                <a16:creationId xmlns:a16="http://schemas.microsoft.com/office/drawing/2014/main" id="{2A06FC4C-3302-5546-BECB-BC1B8B900977}"/>
              </a:ext>
            </a:extLst>
          </p:cNvPr>
          <p:cNvPicPr>
            <a:picLocks noChangeAspect="1"/>
          </p:cNvPicPr>
          <p:nvPr/>
        </p:nvPicPr>
        <p:blipFill>
          <a:blip r:embed="rId2"/>
          <a:stretch>
            <a:fillRect/>
          </a:stretch>
        </p:blipFill>
        <p:spPr>
          <a:xfrm>
            <a:off x="684386" y="5395971"/>
            <a:ext cx="4061766" cy="1057172"/>
          </a:xfrm>
          <a:prstGeom prst="rect">
            <a:avLst/>
          </a:prstGeom>
        </p:spPr>
      </p:pic>
      <p:pic>
        <p:nvPicPr>
          <p:cNvPr id="7" name="Picture 6">
            <a:extLst>
              <a:ext uri="{FF2B5EF4-FFF2-40B4-BE49-F238E27FC236}">
                <a16:creationId xmlns:a16="http://schemas.microsoft.com/office/drawing/2014/main" id="{DD571D0F-7A50-3C43-B695-AABD5047B3D1}"/>
              </a:ext>
            </a:extLst>
          </p:cNvPr>
          <p:cNvPicPr>
            <a:picLocks noChangeAspect="1"/>
          </p:cNvPicPr>
          <p:nvPr/>
        </p:nvPicPr>
        <p:blipFill>
          <a:blip r:embed="rId3"/>
          <a:stretch>
            <a:fillRect/>
          </a:stretch>
        </p:blipFill>
        <p:spPr>
          <a:xfrm>
            <a:off x="5577726" y="3369869"/>
            <a:ext cx="5391150" cy="3032522"/>
          </a:xfrm>
          <a:prstGeom prst="rect">
            <a:avLst/>
          </a:prstGeom>
        </p:spPr>
      </p:pic>
      <p:pic>
        <p:nvPicPr>
          <p:cNvPr id="4" name="Picture 3">
            <a:extLst>
              <a:ext uri="{FF2B5EF4-FFF2-40B4-BE49-F238E27FC236}">
                <a16:creationId xmlns:a16="http://schemas.microsoft.com/office/drawing/2014/main" id="{0279C818-BEAB-DF40-A1FD-B1A352AB4143}"/>
              </a:ext>
            </a:extLst>
          </p:cNvPr>
          <p:cNvPicPr>
            <a:picLocks noChangeAspect="1"/>
          </p:cNvPicPr>
          <p:nvPr/>
        </p:nvPicPr>
        <p:blipFill>
          <a:blip r:embed="rId4"/>
          <a:stretch>
            <a:fillRect/>
          </a:stretch>
        </p:blipFill>
        <p:spPr>
          <a:xfrm>
            <a:off x="1143000" y="2854130"/>
            <a:ext cx="2032000" cy="2032000"/>
          </a:xfrm>
          <a:prstGeom prst="rect">
            <a:avLst/>
          </a:prstGeom>
        </p:spPr>
      </p:pic>
    </p:spTree>
    <p:extLst>
      <p:ext uri="{BB962C8B-B14F-4D97-AF65-F5344CB8AC3E}">
        <p14:creationId xmlns:p14="http://schemas.microsoft.com/office/powerpoint/2010/main" val="1994031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2E9A92-2A87-6B46-B557-45EC3C52DC76}"/>
              </a:ext>
            </a:extLst>
          </p:cNvPr>
          <p:cNvPicPr>
            <a:picLocks noChangeAspect="1"/>
          </p:cNvPicPr>
          <p:nvPr/>
        </p:nvPicPr>
        <p:blipFill>
          <a:blip r:embed="rId2"/>
          <a:stretch>
            <a:fillRect/>
          </a:stretch>
        </p:blipFill>
        <p:spPr>
          <a:xfrm>
            <a:off x="-152564" y="1185851"/>
            <a:ext cx="12192000" cy="6858000"/>
          </a:xfrm>
          <a:prstGeom prst="rect">
            <a:avLst/>
          </a:prstGeom>
        </p:spPr>
      </p:pic>
      <p:pic>
        <p:nvPicPr>
          <p:cNvPr id="5" name="Picture 4">
            <a:extLst>
              <a:ext uri="{FF2B5EF4-FFF2-40B4-BE49-F238E27FC236}">
                <a16:creationId xmlns:a16="http://schemas.microsoft.com/office/drawing/2014/main" id="{48C39896-5CAD-F149-A368-590ECFD09ABA}"/>
              </a:ext>
            </a:extLst>
          </p:cNvPr>
          <p:cNvPicPr>
            <a:picLocks noChangeAspect="1"/>
          </p:cNvPicPr>
          <p:nvPr/>
        </p:nvPicPr>
        <p:blipFill>
          <a:blip r:embed="rId3"/>
          <a:stretch>
            <a:fillRect/>
          </a:stretch>
        </p:blipFill>
        <p:spPr>
          <a:xfrm>
            <a:off x="4395235" y="274976"/>
            <a:ext cx="2781300" cy="723900"/>
          </a:xfrm>
          <a:prstGeom prst="rect">
            <a:avLst/>
          </a:prstGeom>
        </p:spPr>
      </p:pic>
      <p:sp>
        <p:nvSpPr>
          <p:cNvPr id="4" name="Rectangle 3">
            <a:extLst>
              <a:ext uri="{FF2B5EF4-FFF2-40B4-BE49-F238E27FC236}">
                <a16:creationId xmlns:a16="http://schemas.microsoft.com/office/drawing/2014/main" id="{E1B18210-9317-D64A-B1F9-EB7BDF0F863E}"/>
              </a:ext>
            </a:extLst>
          </p:cNvPr>
          <p:cNvSpPr/>
          <p:nvPr/>
        </p:nvSpPr>
        <p:spPr>
          <a:xfrm>
            <a:off x="1957910" y="1273852"/>
            <a:ext cx="7246169" cy="5632311"/>
          </a:xfrm>
          <a:prstGeom prst="rect">
            <a:avLst/>
          </a:prstGeom>
        </p:spPr>
        <p:txBody>
          <a:bodyPr wrap="square">
            <a:spAutoFit/>
          </a:bodyPr>
          <a:lstStyle/>
          <a:p>
            <a:pPr fontAlgn="base"/>
            <a:r>
              <a:rPr lang="en-US" dirty="0">
                <a:solidFill>
                  <a:srgbClr val="403F42"/>
                </a:solidFill>
                <a:latin typeface="Georgia" panose="02040502050405020303" pitchFamily="18" charset="0"/>
              </a:rPr>
              <a:t>COVID19 UPDATES</a:t>
            </a:r>
          </a:p>
          <a:p>
            <a:pPr fontAlgn="base"/>
            <a:endParaRPr lang="en-US" dirty="0">
              <a:solidFill>
                <a:srgbClr val="403F42"/>
              </a:solidFill>
              <a:latin typeface="Georgia" panose="02040502050405020303" pitchFamily="18" charset="0"/>
            </a:endParaRPr>
          </a:p>
          <a:p>
            <a:pPr fontAlgn="base"/>
            <a:r>
              <a:rPr lang="en-US" dirty="0">
                <a:solidFill>
                  <a:srgbClr val="403F42"/>
                </a:solidFill>
                <a:latin typeface="Georgia" panose="02040502050405020303" pitchFamily="18" charset="0"/>
              </a:rPr>
              <a:t>Last week, the draft text of Senate Majority Leader Mitch McConnell’s (R-KY) HEALS Act was released and it included $175 million in additional relief funding for public broadcasting stations, the full amount we requested. This is the Senate Republican draft of the next COVID-19 relief package.</a:t>
            </a:r>
          </a:p>
          <a:p>
            <a:pPr fontAlgn="base"/>
            <a:endParaRPr lang="en-US" dirty="0">
              <a:solidFill>
                <a:srgbClr val="403F42"/>
              </a:solidFill>
              <a:latin typeface="Georgia" panose="02040502050405020303" pitchFamily="18" charset="0"/>
            </a:endParaRPr>
          </a:p>
          <a:p>
            <a:pPr fontAlgn="base"/>
            <a:r>
              <a:rPr lang="en-US" dirty="0">
                <a:solidFill>
                  <a:srgbClr val="403F42"/>
                </a:solidFill>
                <a:latin typeface="Georgia" panose="02040502050405020303" pitchFamily="18" charset="0"/>
              </a:rPr>
              <a:t>Negotiations with Senate Democrats, the House of Representatives, and the White House are still ongoing and it is unclear how quickly they will be able to reach an agreement as there are many substantial differences of opinion regarding what should be in the final package.</a:t>
            </a:r>
          </a:p>
          <a:p>
            <a:pPr fontAlgn="base"/>
            <a:endParaRPr lang="en-US" dirty="0">
              <a:solidFill>
                <a:srgbClr val="403F42"/>
              </a:solidFill>
              <a:latin typeface="Georgia" panose="02040502050405020303" pitchFamily="18" charset="0"/>
            </a:endParaRPr>
          </a:p>
          <a:p>
            <a:pPr fontAlgn="base"/>
            <a:r>
              <a:rPr lang="en-US" dirty="0">
                <a:solidFill>
                  <a:srgbClr val="403F42"/>
                </a:solidFill>
                <a:latin typeface="Georgia" panose="02040502050405020303" pitchFamily="18" charset="0"/>
              </a:rPr>
              <a:t>The public media funding proposed in the HEALS Act would go to the Corporation for Public Broadcasting (CPB) for distribution to all public television and radio stations to help address the many challenges presented by the coronavirus pandemic, both in terms of lost revenue and the cost of new services. It is in addition to the $75 million in emergency funding secured for public broadcasting in the CARES Act in March.</a:t>
            </a:r>
          </a:p>
        </p:txBody>
      </p:sp>
    </p:spTree>
    <p:extLst>
      <p:ext uri="{BB962C8B-B14F-4D97-AF65-F5344CB8AC3E}">
        <p14:creationId xmlns:p14="http://schemas.microsoft.com/office/powerpoint/2010/main" val="141962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2E9A92-2A87-6B46-B557-45EC3C52DC76}"/>
              </a:ext>
            </a:extLst>
          </p:cNvPr>
          <p:cNvPicPr>
            <a:picLocks noChangeAspect="1"/>
          </p:cNvPicPr>
          <p:nvPr/>
        </p:nvPicPr>
        <p:blipFill>
          <a:blip r:embed="rId2"/>
          <a:stretch>
            <a:fillRect/>
          </a:stretch>
        </p:blipFill>
        <p:spPr>
          <a:xfrm>
            <a:off x="-152564" y="1185851"/>
            <a:ext cx="12192000" cy="6858000"/>
          </a:xfrm>
          <a:prstGeom prst="rect">
            <a:avLst/>
          </a:prstGeom>
        </p:spPr>
      </p:pic>
      <p:pic>
        <p:nvPicPr>
          <p:cNvPr id="5" name="Picture 4">
            <a:extLst>
              <a:ext uri="{FF2B5EF4-FFF2-40B4-BE49-F238E27FC236}">
                <a16:creationId xmlns:a16="http://schemas.microsoft.com/office/drawing/2014/main" id="{48C39896-5CAD-F149-A368-590ECFD09ABA}"/>
              </a:ext>
            </a:extLst>
          </p:cNvPr>
          <p:cNvPicPr>
            <a:picLocks noChangeAspect="1"/>
          </p:cNvPicPr>
          <p:nvPr/>
        </p:nvPicPr>
        <p:blipFill>
          <a:blip r:embed="rId3"/>
          <a:stretch>
            <a:fillRect/>
          </a:stretch>
        </p:blipFill>
        <p:spPr>
          <a:xfrm>
            <a:off x="4395235" y="375218"/>
            <a:ext cx="2781300" cy="723900"/>
          </a:xfrm>
          <a:prstGeom prst="rect">
            <a:avLst/>
          </a:prstGeom>
        </p:spPr>
      </p:pic>
      <p:sp>
        <p:nvSpPr>
          <p:cNvPr id="4" name="Rectangle 3">
            <a:extLst>
              <a:ext uri="{FF2B5EF4-FFF2-40B4-BE49-F238E27FC236}">
                <a16:creationId xmlns:a16="http://schemas.microsoft.com/office/drawing/2014/main" id="{5A223BF7-3B6C-D24B-A415-533B0FB4BC64}"/>
              </a:ext>
            </a:extLst>
          </p:cNvPr>
          <p:cNvSpPr/>
          <p:nvPr/>
        </p:nvSpPr>
        <p:spPr>
          <a:xfrm>
            <a:off x="1880344" y="1203898"/>
            <a:ext cx="8992991" cy="6186309"/>
          </a:xfrm>
          <a:prstGeom prst="rect">
            <a:avLst/>
          </a:prstGeom>
        </p:spPr>
        <p:txBody>
          <a:bodyPr wrap="square">
            <a:spAutoFit/>
          </a:bodyPr>
          <a:lstStyle/>
          <a:p>
            <a:pPr fontAlgn="base"/>
            <a:r>
              <a:rPr lang="en-US" dirty="0">
                <a:solidFill>
                  <a:srgbClr val="403F42"/>
                </a:solidFill>
                <a:latin typeface="Georgia" panose="02040502050405020303" pitchFamily="18" charset="0"/>
              </a:rPr>
              <a:t>As APTS previously reported, the House of Representatives passed a six bill Fiscal Year (FY) 2021 appropriations package, including Labor-HHS-Education, which provides the majority of funding for public broadcasting.</a:t>
            </a:r>
          </a:p>
          <a:p>
            <a:pPr fontAlgn="base"/>
            <a:endParaRPr lang="en-US" dirty="0">
              <a:solidFill>
                <a:srgbClr val="403F42"/>
              </a:solidFill>
              <a:latin typeface="Georgia" panose="02040502050405020303" pitchFamily="18" charset="0"/>
            </a:endParaRPr>
          </a:p>
          <a:p>
            <a:pPr fontAlgn="base"/>
            <a:r>
              <a:rPr lang="en-US" dirty="0">
                <a:solidFill>
                  <a:srgbClr val="403F42"/>
                </a:solidFill>
                <a:latin typeface="Georgia" panose="02040502050405020303" pitchFamily="18" charset="0"/>
              </a:rPr>
              <a:t>The legislation includes the full funding we sought for every public broadcasting account in the Labor-HHS-Education bill including:</a:t>
            </a:r>
          </a:p>
          <a:p>
            <a:pPr fontAlgn="base"/>
            <a:endParaRPr lang="en-US" dirty="0">
              <a:solidFill>
                <a:srgbClr val="403F42"/>
              </a:solidFill>
              <a:latin typeface="Georgia" panose="02040502050405020303" pitchFamily="18" charset="0"/>
            </a:endParaRPr>
          </a:p>
          <a:p>
            <a:pPr>
              <a:buFont typeface="Arial" panose="020B0604020202020204" pitchFamily="34" charset="0"/>
              <a:buChar char="•"/>
            </a:pPr>
            <a:r>
              <a:rPr lang="en-US" dirty="0">
                <a:solidFill>
                  <a:srgbClr val="403F42"/>
                </a:solidFill>
                <a:latin typeface="Georgia" panose="02040502050405020303" pitchFamily="18" charset="0"/>
              </a:rPr>
              <a:t>$515 million for CPB in FY 2023 — a $50 million increase, matching our request.</a:t>
            </a:r>
          </a:p>
          <a:p>
            <a:pPr>
              <a:buFont typeface="Arial" panose="020B0604020202020204" pitchFamily="34" charset="0"/>
              <a:buChar char="•"/>
            </a:pPr>
            <a:r>
              <a:rPr lang="en-US" dirty="0">
                <a:solidFill>
                  <a:srgbClr val="403F42"/>
                </a:solidFill>
                <a:latin typeface="Georgia" panose="02040502050405020303" pitchFamily="18" charset="0"/>
              </a:rPr>
              <a:t>$20 million for Interconnection — level funding, matching our request.</a:t>
            </a:r>
          </a:p>
          <a:p>
            <a:pPr>
              <a:buFont typeface="Arial" panose="020B0604020202020204" pitchFamily="34" charset="0"/>
              <a:buChar char="•"/>
            </a:pPr>
            <a:r>
              <a:rPr lang="en-US" dirty="0">
                <a:solidFill>
                  <a:srgbClr val="403F42"/>
                </a:solidFill>
                <a:latin typeface="Georgia" panose="02040502050405020303" pitchFamily="18" charset="0"/>
              </a:rPr>
              <a:t>$30 million for Ready To Learn — a $1 million increase, matching our request.</a:t>
            </a:r>
          </a:p>
          <a:p>
            <a:pPr fontAlgn="base"/>
            <a:endParaRPr lang="en-US" dirty="0">
              <a:solidFill>
                <a:srgbClr val="403F42"/>
              </a:solidFill>
              <a:latin typeface="Georgia" panose="02040502050405020303" pitchFamily="18" charset="0"/>
            </a:endParaRPr>
          </a:p>
          <a:p>
            <a:pPr fontAlgn="base"/>
            <a:r>
              <a:rPr lang="en-US" dirty="0">
                <a:solidFill>
                  <a:srgbClr val="403F42"/>
                </a:solidFill>
                <a:latin typeface="Georgia" panose="02040502050405020303" pitchFamily="18" charset="0"/>
              </a:rPr>
              <a:t>The FY 2021 appropriations bills will almost certainly not be completed until after the election, but it is essential that we continue talking to Members of Congress about the importance of this funding through the end of the process.</a:t>
            </a:r>
          </a:p>
          <a:p>
            <a:pPr fontAlgn="base"/>
            <a:endParaRPr lang="en-US" dirty="0">
              <a:solidFill>
                <a:srgbClr val="403F42"/>
              </a:solidFill>
              <a:latin typeface="Georgia" panose="02040502050405020303" pitchFamily="18" charset="0"/>
            </a:endParaRPr>
          </a:p>
          <a:p>
            <a:pPr fontAlgn="base"/>
            <a:r>
              <a:rPr lang="en-US" dirty="0">
                <a:solidFill>
                  <a:srgbClr val="403F42"/>
                </a:solidFill>
                <a:latin typeface="Georgia" panose="02040502050405020303" pitchFamily="18" charset="0"/>
              </a:rPr>
              <a:t>APTS encourages stations to keep up the steady drum beat of virtual meetings with your Members of Congress, especially during the August recess and other times this fall when Members will be back in the district and State. It is especially important to involve your community partners, if possible, in these meetings so that Members of Congress can see for themselves the impact that federal funding is having in their communities. All of this work should help build support when it comes time to finalize the FY 2021 funding bills. </a:t>
            </a:r>
            <a:endParaRPr lang="en-US" b="0" i="0" dirty="0">
              <a:solidFill>
                <a:srgbClr val="403F42"/>
              </a:solidFill>
              <a:effectLst/>
              <a:latin typeface="Georgia" panose="02040502050405020303" pitchFamily="18" charset="0"/>
            </a:endParaRPr>
          </a:p>
        </p:txBody>
      </p:sp>
    </p:spTree>
    <p:extLst>
      <p:ext uri="{BB962C8B-B14F-4D97-AF65-F5344CB8AC3E}">
        <p14:creationId xmlns:p14="http://schemas.microsoft.com/office/powerpoint/2010/main" val="343244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44C54F-07B7-8E43-AF19-794F79B7FAD3}"/>
              </a:ext>
            </a:extLst>
          </p:cNvPr>
          <p:cNvPicPr>
            <a:picLocks noChangeAspect="1"/>
          </p:cNvPicPr>
          <p:nvPr/>
        </p:nvPicPr>
        <p:blipFill>
          <a:blip r:embed="rId3"/>
          <a:stretch>
            <a:fillRect/>
          </a:stretch>
        </p:blipFill>
        <p:spPr>
          <a:xfrm>
            <a:off x="3188038" y="182868"/>
            <a:ext cx="4416042" cy="1632016"/>
          </a:xfrm>
          <a:prstGeom prst="rect">
            <a:avLst/>
          </a:prstGeom>
        </p:spPr>
      </p:pic>
      <p:graphicFrame>
        <p:nvGraphicFramePr>
          <p:cNvPr id="5" name="Table 4">
            <a:extLst>
              <a:ext uri="{FF2B5EF4-FFF2-40B4-BE49-F238E27FC236}">
                <a16:creationId xmlns:a16="http://schemas.microsoft.com/office/drawing/2014/main" id="{96C818FD-FDDD-4C4E-93AB-349788343D33}"/>
              </a:ext>
            </a:extLst>
          </p:cNvPr>
          <p:cNvGraphicFramePr>
            <a:graphicFrameLocks noGrp="1"/>
          </p:cNvGraphicFramePr>
          <p:nvPr/>
        </p:nvGraphicFramePr>
        <p:xfrm>
          <a:off x="902677" y="1993595"/>
          <a:ext cx="10234247" cy="4208906"/>
        </p:xfrm>
        <a:graphic>
          <a:graphicData uri="http://schemas.openxmlformats.org/drawingml/2006/table">
            <a:tbl>
              <a:tblPr firstRow="1" firstCol="1" bandRow="1">
                <a:tableStyleId>{5C22544A-7EE6-4342-B048-85BDC9FD1C3A}</a:tableStyleId>
              </a:tblPr>
              <a:tblGrid>
                <a:gridCol w="1157452">
                  <a:extLst>
                    <a:ext uri="{9D8B030D-6E8A-4147-A177-3AD203B41FA5}">
                      <a16:colId xmlns:a16="http://schemas.microsoft.com/office/drawing/2014/main" val="3220678847"/>
                    </a:ext>
                  </a:extLst>
                </a:gridCol>
                <a:gridCol w="723408">
                  <a:extLst>
                    <a:ext uri="{9D8B030D-6E8A-4147-A177-3AD203B41FA5}">
                      <a16:colId xmlns:a16="http://schemas.microsoft.com/office/drawing/2014/main" val="2466265571"/>
                    </a:ext>
                  </a:extLst>
                </a:gridCol>
                <a:gridCol w="1183758">
                  <a:extLst>
                    <a:ext uri="{9D8B030D-6E8A-4147-A177-3AD203B41FA5}">
                      <a16:colId xmlns:a16="http://schemas.microsoft.com/office/drawing/2014/main" val="3630055836"/>
                    </a:ext>
                  </a:extLst>
                </a:gridCol>
                <a:gridCol w="1277144">
                  <a:extLst>
                    <a:ext uri="{9D8B030D-6E8A-4147-A177-3AD203B41FA5}">
                      <a16:colId xmlns:a16="http://schemas.microsoft.com/office/drawing/2014/main" val="654820726"/>
                    </a:ext>
                  </a:extLst>
                </a:gridCol>
                <a:gridCol w="4445669">
                  <a:extLst>
                    <a:ext uri="{9D8B030D-6E8A-4147-A177-3AD203B41FA5}">
                      <a16:colId xmlns:a16="http://schemas.microsoft.com/office/drawing/2014/main" val="1760278775"/>
                    </a:ext>
                  </a:extLst>
                </a:gridCol>
                <a:gridCol w="723408">
                  <a:extLst>
                    <a:ext uri="{9D8B030D-6E8A-4147-A177-3AD203B41FA5}">
                      <a16:colId xmlns:a16="http://schemas.microsoft.com/office/drawing/2014/main" val="1613875428"/>
                    </a:ext>
                  </a:extLst>
                </a:gridCol>
                <a:gridCol w="723408">
                  <a:extLst>
                    <a:ext uri="{9D8B030D-6E8A-4147-A177-3AD203B41FA5}">
                      <a16:colId xmlns:a16="http://schemas.microsoft.com/office/drawing/2014/main" val="1418071684"/>
                    </a:ext>
                  </a:extLst>
                </a:gridCol>
              </a:tblGrid>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Joe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Scarnati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(Retiring-25th)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President Pro Tempore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8623225"/>
                  </a:ext>
                </a:extLst>
              </a:tr>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Jake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Corman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(34</a:t>
                      </a:r>
                      <a:r>
                        <a:rPr lang="en-US" sz="1100" baseline="30000">
                          <a:effectLst/>
                        </a:rPr>
                        <a:t>th</a:t>
                      </a:r>
                      <a:r>
                        <a:rPr lang="en-US" sz="1100">
                          <a:effectLst/>
                        </a:rPr>
                        <a:t>-Centre)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Majority Leader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8322435"/>
                  </a:ext>
                </a:extLst>
              </a:tr>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Wayne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Langerholc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(35</a:t>
                      </a:r>
                      <a:r>
                        <a:rPr lang="en-US" sz="1100" baseline="30000">
                          <a:effectLst/>
                        </a:rPr>
                        <a:t>th</a:t>
                      </a:r>
                      <a:r>
                        <a:rPr lang="en-US" sz="1100">
                          <a:effectLst/>
                        </a:rPr>
                        <a:t>-Cambria)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Majority Education Chair/Member of Appropriations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53621572"/>
                  </a:ext>
                </a:extLst>
              </a:tr>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Joe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Pittman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(41 – Indiana)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Member of Appropriations  - WQLN/WQED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59332604"/>
                  </a:ext>
                </a:extLst>
              </a:tr>
              <a:tr h="323762">
                <a:tc>
                  <a:txBody>
                    <a:bodyPr/>
                    <a:lstStyle/>
                    <a:p>
                      <a:pPr marL="0" marR="0" algn="l">
                        <a:spcBef>
                          <a:spcPts val="0"/>
                        </a:spcBef>
                        <a:spcAft>
                          <a:spcPts val="0"/>
                        </a:spcAft>
                      </a:pPr>
                      <a:r>
                        <a:rPr lang="en-US" sz="1100">
                          <a:effectLs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Kerry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Benninghoff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(171 – Centre)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House Majorty Leader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5669031"/>
                  </a:ext>
                </a:extLst>
              </a:tr>
              <a:tr h="323762">
                <a:tc>
                  <a:txBody>
                    <a:bodyPr/>
                    <a:lstStyle/>
                    <a:p>
                      <a:pPr marL="0" marR="0" algn="l">
                        <a:spcBef>
                          <a:spcPts val="0"/>
                        </a:spcBef>
                        <a:spcAft>
                          <a:spcPts val="0"/>
                        </a:spcAft>
                      </a:pPr>
                      <a:r>
                        <a:rPr lang="en-US" sz="1100">
                          <a:effectLs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Mike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Reese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(59 - Somerset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Majority Caucus Secretary - 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88816063"/>
                  </a:ext>
                </a:extLst>
              </a:tr>
              <a:tr h="323762">
                <a:tc>
                  <a:txBody>
                    <a:bodyPr/>
                    <a:lstStyle/>
                    <a:p>
                      <a:pPr marL="0" marR="0" algn="l">
                        <a:spcBef>
                          <a:spcPts val="0"/>
                        </a:spcBef>
                        <a:spcAft>
                          <a:spcPts val="0"/>
                        </a:spcAft>
                      </a:pPr>
                      <a:r>
                        <a:rPr lang="en-US" sz="1100">
                          <a:effectLs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Donna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Oberlander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R(63Forest,Clarion)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House Majority Whip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65567019"/>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Mark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Gillen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 Lancaster)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35913798"/>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Barbara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Gleim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(Cumberland)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0352330"/>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Dave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Hickernell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(Lancaster)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WQLN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68660565"/>
                  </a:ext>
                </a:extLst>
              </a:tr>
              <a:tr h="323762">
                <a:tc>
                  <a:txBody>
                    <a:bodyPr/>
                    <a:lstStyle/>
                    <a:p>
                      <a:pPr marL="0" marR="0" algn="l">
                        <a:spcBef>
                          <a:spcPts val="0"/>
                        </a:spcBef>
                        <a:spcAft>
                          <a:spcPts val="0"/>
                        </a:spcAft>
                      </a:pPr>
                      <a:r>
                        <a:rPr lang="en-US" sz="1100">
                          <a:effectLst/>
                          <a:highlight>
                            <a:srgbClr val="00FF00"/>
                          </a:highligh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Lee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James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Venango)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Appropriations – WQLN/WQED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WQLN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63913145"/>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Mike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Jones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(York)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10039981"/>
                  </a:ext>
                </a:extLst>
              </a:tr>
              <a:tr h="323762">
                <a:tc>
                  <a:txBody>
                    <a:bodyPr/>
                    <a:lstStyle/>
                    <a:p>
                      <a:pPr marL="0" marR="0" algn="l">
                        <a:spcBef>
                          <a:spcPts val="0"/>
                        </a:spcBef>
                        <a:spcAft>
                          <a:spcPts val="0"/>
                        </a:spcAft>
                      </a:pPr>
                      <a:r>
                        <a:rPr lang="en-US" sz="1100">
                          <a:effectLst/>
                          <a:highlight>
                            <a:srgbClr val="00FF00"/>
                          </a:highligh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Ryan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Warner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R(Fayette)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Appropriations - 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86003079"/>
                  </a:ext>
                </a:extLst>
              </a:tr>
            </a:tbl>
          </a:graphicData>
        </a:graphic>
      </p:graphicFrame>
    </p:spTree>
    <p:extLst>
      <p:ext uri="{BB962C8B-B14F-4D97-AF65-F5344CB8AC3E}">
        <p14:creationId xmlns:p14="http://schemas.microsoft.com/office/powerpoint/2010/main" val="413844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5D22E1-8FDF-BE45-9776-AB46F4681B02}"/>
              </a:ext>
            </a:extLst>
          </p:cNvPr>
          <p:cNvPicPr>
            <a:picLocks noChangeAspect="1"/>
          </p:cNvPicPr>
          <p:nvPr/>
        </p:nvPicPr>
        <p:blipFill>
          <a:blip r:embed="rId2"/>
          <a:stretch>
            <a:fillRect/>
          </a:stretch>
        </p:blipFill>
        <p:spPr>
          <a:xfrm>
            <a:off x="2904671" y="233363"/>
            <a:ext cx="5981169" cy="598116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20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112574-D246-E04F-9484-0688CFA95508}"/>
              </a:ext>
            </a:extLst>
          </p:cNvPr>
          <p:cNvSpPr txBox="1"/>
          <p:nvPr/>
        </p:nvSpPr>
        <p:spPr>
          <a:xfrm>
            <a:off x="1318665" y="1201175"/>
            <a:ext cx="12037999" cy="5656825"/>
          </a:xfrm>
          <a:prstGeom prst="rect">
            <a:avLst/>
          </a:prstGeom>
          <a:noFill/>
        </p:spPr>
        <p:txBody>
          <a:bodyPr wrap="square" rtlCol="0">
            <a:spAutoFit/>
          </a:bodyPr>
          <a:lstStyle/>
          <a:p>
            <a:pPr fontAlgn="base"/>
            <a:r>
              <a:rPr lang="en-US" sz="2000" dirty="0">
                <a:highlight>
                  <a:srgbClr val="FFFF00"/>
                </a:highlight>
                <a:latin typeface="Arial" panose="020B0604020202020204" pitchFamily="34" charset="0"/>
                <a:cs typeface="Arial" panose="020B0604020202020204" pitchFamily="34" charset="0"/>
              </a:rPr>
              <a:t>Tim </a:t>
            </a:r>
            <a:r>
              <a:rPr lang="en-US" sz="2000" dirty="0" err="1">
                <a:highlight>
                  <a:srgbClr val="FFFF00"/>
                </a:highlight>
                <a:latin typeface="Arial" panose="020B0604020202020204" pitchFamily="34" charset="0"/>
                <a:cs typeface="Arial" panose="020B0604020202020204" pitchFamily="34" charset="0"/>
              </a:rPr>
              <a:t>Asinger</a:t>
            </a:r>
            <a:r>
              <a:rPr lang="en-US" sz="2000" dirty="0">
                <a:highlight>
                  <a:srgbClr val="FFFF00"/>
                </a:highlight>
                <a:latin typeface="Arial" panose="020B0604020202020204" pitchFamily="34" charset="0"/>
                <a:cs typeface="Arial" panose="020B0604020202020204" pitchFamily="34" charset="0"/>
              </a:rPr>
              <a:t> - Bradford Era</a:t>
            </a:r>
          </a:p>
          <a:p>
            <a:pPr fontAlgn="base"/>
            <a:r>
              <a:rPr lang="en-US" sz="2000" dirty="0">
                <a:latin typeface="Arial" panose="020B0604020202020204" pitchFamily="34" charset="0"/>
                <a:cs typeface="Arial" panose="020B0604020202020204" pitchFamily="34" charset="0"/>
              </a:rPr>
              <a:t>Sherry </a:t>
            </a:r>
            <a:r>
              <a:rPr lang="en-US" sz="2000" dirty="0" err="1">
                <a:latin typeface="Arial" panose="020B0604020202020204" pitchFamily="34" charset="0"/>
                <a:cs typeface="Arial" panose="020B0604020202020204" pitchFamily="34" charset="0"/>
              </a:rPr>
              <a:t>DelGrosso</a:t>
            </a:r>
            <a:r>
              <a:rPr lang="en-US" sz="2000" dirty="0">
                <a:latin typeface="Arial" panose="020B0604020202020204" pitchFamily="34" charset="0"/>
                <a:cs typeface="Arial" panose="020B0604020202020204" pitchFamily="34" charset="0"/>
              </a:rPr>
              <a:t> - Altoona Mirror</a:t>
            </a:r>
          </a:p>
          <a:p>
            <a:pPr fontAlgn="base"/>
            <a:r>
              <a:rPr lang="en-US" sz="2000" dirty="0">
                <a:highlight>
                  <a:srgbClr val="FFFF00"/>
                </a:highlight>
                <a:latin typeface="Arial" panose="020B0604020202020204" pitchFamily="34" charset="0"/>
                <a:cs typeface="Arial" panose="020B0604020202020204" pitchFamily="34" charset="0"/>
              </a:rPr>
              <a:t>Kelly Hastings - Lock Haven Express</a:t>
            </a:r>
          </a:p>
          <a:p>
            <a:pPr fontAlgn="base"/>
            <a:r>
              <a:rPr lang="en-US" sz="2000" dirty="0">
                <a:highlight>
                  <a:srgbClr val="FFFF00"/>
                </a:highlight>
                <a:latin typeface="Arial" panose="020B0604020202020204" pitchFamily="34" charset="0"/>
                <a:cs typeface="Arial" panose="020B0604020202020204" pitchFamily="34" charset="0"/>
              </a:rPr>
              <a:t>Matilda </a:t>
            </a:r>
            <a:r>
              <a:rPr lang="en-US" sz="2000" dirty="0" err="1">
                <a:highlight>
                  <a:srgbClr val="FFFF00"/>
                </a:highlight>
                <a:latin typeface="Arial" panose="020B0604020202020204" pitchFamily="34" charset="0"/>
                <a:cs typeface="Arial" panose="020B0604020202020204" pitchFamily="34" charset="0"/>
              </a:rPr>
              <a:t>Illuzzi</a:t>
            </a:r>
            <a:r>
              <a:rPr lang="en-US" sz="2000" dirty="0">
                <a:highlight>
                  <a:srgbClr val="FFFF00"/>
                </a:highlight>
                <a:latin typeface="Arial" panose="020B0604020202020204" pitchFamily="34" charset="0"/>
                <a:cs typeface="Arial" panose="020B0604020202020204" pitchFamily="34" charset="0"/>
              </a:rPr>
              <a:t> - Dubois Courier Express</a:t>
            </a:r>
          </a:p>
          <a:p>
            <a:pPr fontAlgn="base"/>
            <a:r>
              <a:rPr lang="en-US" sz="2000" dirty="0">
                <a:latin typeface="Arial" panose="020B0604020202020204" pitchFamily="34" charset="0"/>
                <a:cs typeface="Arial" panose="020B0604020202020204" pitchFamily="34" charset="0"/>
              </a:rPr>
              <a:t>Jennifer Judd - Bedford Gazette</a:t>
            </a:r>
          </a:p>
          <a:p>
            <a:pPr fontAlgn="base"/>
            <a:r>
              <a:rPr lang="en-US" sz="2000" dirty="0">
                <a:highlight>
                  <a:srgbClr val="FFFF00"/>
                </a:highlight>
                <a:latin typeface="Arial" panose="020B0604020202020204" pitchFamily="34" charset="0"/>
                <a:cs typeface="Arial" panose="020B0604020202020204" pitchFamily="34" charset="0"/>
              </a:rPr>
              <a:t>John </a:t>
            </a:r>
            <a:r>
              <a:rPr lang="en-US" sz="2000" dirty="0" err="1">
                <a:highlight>
                  <a:srgbClr val="FFFF00"/>
                </a:highlight>
                <a:latin typeface="Arial" panose="020B0604020202020204" pitchFamily="34" charset="0"/>
                <a:cs typeface="Arial" panose="020B0604020202020204" pitchFamily="34" charset="0"/>
              </a:rPr>
              <a:t>Lancy</a:t>
            </a:r>
            <a:r>
              <a:rPr lang="en-US" sz="2000" dirty="0">
                <a:highlight>
                  <a:srgbClr val="FFFF00"/>
                </a:highlight>
                <a:latin typeface="Arial" panose="020B0604020202020204" pitchFamily="34" charset="0"/>
                <a:cs typeface="Arial" panose="020B0604020202020204" pitchFamily="34" charset="0"/>
              </a:rPr>
              <a:t> - Clearfield Progress</a:t>
            </a:r>
          </a:p>
          <a:p>
            <a:pPr fontAlgn="base"/>
            <a:r>
              <a:rPr lang="en-US" sz="2000" dirty="0">
                <a:highlight>
                  <a:srgbClr val="FFFF00"/>
                </a:highlight>
                <a:latin typeface="Arial" panose="020B0604020202020204" pitchFamily="34" charset="0"/>
                <a:cs typeface="Arial" panose="020B0604020202020204" pitchFamily="34" charset="0"/>
              </a:rPr>
              <a:t>Joe </a:t>
            </a:r>
            <a:r>
              <a:rPr lang="en-US" sz="2000" dirty="0" err="1">
                <a:highlight>
                  <a:srgbClr val="FFFF00"/>
                </a:highlight>
                <a:latin typeface="Arial" panose="020B0604020202020204" pitchFamily="34" charset="0"/>
                <a:cs typeface="Arial" panose="020B0604020202020204" pitchFamily="34" charset="0"/>
              </a:rPr>
              <a:t>Nairn</a:t>
            </a:r>
            <a:r>
              <a:rPr lang="en-US" sz="2000" dirty="0">
                <a:highlight>
                  <a:srgbClr val="FFFF00"/>
                </a:highlight>
                <a:latin typeface="Arial" panose="020B0604020202020204" pitchFamily="34" charset="0"/>
                <a:cs typeface="Arial" panose="020B0604020202020204" pitchFamily="34" charset="0"/>
              </a:rPr>
              <a:t> - Warren Times Observer</a:t>
            </a:r>
          </a:p>
          <a:p>
            <a:pPr fontAlgn="base"/>
            <a:r>
              <a:rPr lang="en-US" sz="2000" dirty="0">
                <a:highlight>
                  <a:srgbClr val="FFFF00"/>
                </a:highlight>
                <a:latin typeface="Arial" panose="020B0604020202020204" pitchFamily="34" charset="0"/>
                <a:cs typeface="Arial" panose="020B0604020202020204" pitchFamily="34" charset="0"/>
              </a:rPr>
              <a:t>John </a:t>
            </a:r>
            <a:r>
              <a:rPr lang="en-US" sz="2000" dirty="0" err="1">
                <a:highlight>
                  <a:srgbClr val="FFFF00"/>
                </a:highlight>
                <a:latin typeface="Arial" panose="020B0604020202020204" pitchFamily="34" charset="0"/>
                <a:cs typeface="Arial" panose="020B0604020202020204" pitchFamily="34" charset="0"/>
              </a:rPr>
              <a:t>Pozza</a:t>
            </a:r>
            <a:r>
              <a:rPr lang="en-US" sz="2000" dirty="0">
                <a:highlight>
                  <a:srgbClr val="FFFF00"/>
                </a:highlight>
                <a:latin typeface="Arial" panose="020B0604020202020204" pitchFamily="34" charset="0"/>
                <a:cs typeface="Arial" panose="020B0604020202020204" pitchFamily="34" charset="0"/>
              </a:rPr>
              <a:t> - Brookville Jeffersonian Democrat/Punxsutawney Spirit</a:t>
            </a:r>
          </a:p>
          <a:p>
            <a:pPr fontAlgn="base"/>
            <a:r>
              <a:rPr lang="en-US" sz="2000" dirty="0">
                <a:latin typeface="Arial" panose="020B0604020202020204" pitchFamily="34" charset="0"/>
                <a:cs typeface="Arial" panose="020B0604020202020204" pitchFamily="34" charset="0"/>
              </a:rPr>
              <a:t>Vince </a:t>
            </a:r>
            <a:r>
              <a:rPr lang="en-US" sz="2000" dirty="0" err="1">
                <a:latin typeface="Arial" panose="020B0604020202020204" pitchFamily="34" charset="0"/>
                <a:cs typeface="Arial" panose="020B0604020202020204" pitchFamily="34" charset="0"/>
              </a:rPr>
              <a:t>Mannino</a:t>
            </a:r>
            <a:r>
              <a:rPr lang="en-US" sz="2000" dirty="0">
                <a:latin typeface="Arial" panose="020B0604020202020204" pitchFamily="34" charset="0"/>
                <a:cs typeface="Arial" panose="020B0604020202020204" pitchFamily="34" charset="0"/>
              </a:rPr>
              <a:t> - Lewistown Gazette</a:t>
            </a:r>
          </a:p>
          <a:p>
            <a:pPr fontAlgn="base"/>
            <a:r>
              <a:rPr lang="en-US" sz="2000" dirty="0">
                <a:highlight>
                  <a:srgbClr val="FFFF00"/>
                </a:highlight>
                <a:latin typeface="Arial" panose="020B0604020202020204" pitchFamily="34" charset="0"/>
                <a:cs typeface="Arial" panose="020B0604020202020204" pitchFamily="34" charset="0"/>
              </a:rPr>
              <a:t>Greg Petersen - Indiana Gazette</a:t>
            </a:r>
          </a:p>
          <a:p>
            <a:pPr fontAlgn="base"/>
            <a:r>
              <a:rPr lang="en-US" sz="2000" dirty="0">
                <a:latin typeface="Arial" panose="020B0604020202020204" pitchFamily="34" charset="0"/>
                <a:cs typeface="Arial" panose="020B0604020202020204" pitchFamily="34" charset="0"/>
              </a:rPr>
              <a:t>Greg Petersen - Johnstown Tribune Democrat</a:t>
            </a:r>
          </a:p>
          <a:p>
            <a:pPr fontAlgn="base"/>
            <a:r>
              <a:rPr lang="en-US" sz="2000" dirty="0">
                <a:latin typeface="Arial" panose="020B0604020202020204" pitchFamily="34" charset="0"/>
                <a:cs typeface="Arial" panose="020B0604020202020204" pitchFamily="34" charset="0"/>
              </a:rPr>
              <a:t>Greg Petersen - Mainline - (</a:t>
            </a:r>
            <a:r>
              <a:rPr lang="en-US" sz="2000" dirty="0" err="1">
                <a:latin typeface="Arial" panose="020B0604020202020204" pitchFamily="34" charset="0"/>
                <a:cs typeface="Arial" panose="020B0604020202020204" pitchFamily="34" charset="0"/>
              </a:rPr>
              <a:t>Ebensberg</a:t>
            </a:r>
            <a:r>
              <a:rPr lang="en-US" sz="2000" dirty="0">
                <a:latin typeface="Arial" panose="020B0604020202020204" pitchFamily="34" charset="0"/>
                <a:cs typeface="Arial" panose="020B0604020202020204" pitchFamily="34" charset="0"/>
              </a:rPr>
              <a:t>, Northern Cambria, Nanty Glo, Cresson, Gallitzin)</a:t>
            </a:r>
          </a:p>
          <a:p>
            <a:pPr fontAlgn="base"/>
            <a:r>
              <a:rPr lang="en-US" sz="2000" dirty="0">
                <a:latin typeface="Arial" panose="020B0604020202020204" pitchFamily="34" charset="0"/>
                <a:cs typeface="Arial" panose="020B0604020202020204" pitchFamily="34" charset="0"/>
              </a:rPr>
              <a:t>Greg Petersen - Huntingdon Daily News &amp; Tyrone Daily Herald</a:t>
            </a:r>
          </a:p>
          <a:p>
            <a:pPr fontAlgn="base"/>
            <a:r>
              <a:rPr lang="en-US" sz="2000" dirty="0">
                <a:highlight>
                  <a:srgbClr val="FFFF00"/>
                </a:highlight>
                <a:latin typeface="Arial" panose="020B0604020202020204" pitchFamily="34" charset="0"/>
                <a:cs typeface="Arial" panose="020B0604020202020204" pitchFamily="34" charset="0"/>
              </a:rPr>
              <a:t>Gary Miller - CDT </a:t>
            </a:r>
          </a:p>
          <a:p>
            <a:pPr fontAlgn="base"/>
            <a:r>
              <a:rPr lang="en-US" sz="2000" dirty="0">
                <a:highlight>
                  <a:srgbClr val="FFFF00"/>
                </a:highlight>
                <a:latin typeface="Arial" panose="020B0604020202020204" pitchFamily="34" charset="0"/>
                <a:cs typeface="Arial" panose="020B0604020202020204" pitchFamily="34" charset="0"/>
              </a:rPr>
              <a:t>Gary Miller - Potter Leader-Enterprise</a:t>
            </a:r>
          </a:p>
          <a:p>
            <a:pPr fontAlgn="base"/>
            <a:r>
              <a:rPr lang="en-US" sz="2000" dirty="0">
                <a:highlight>
                  <a:srgbClr val="FFFF00"/>
                </a:highlight>
                <a:latin typeface="Arial" panose="020B0604020202020204" pitchFamily="34" charset="0"/>
                <a:cs typeface="Arial" panose="020B0604020202020204" pitchFamily="34" charset="0"/>
              </a:rPr>
              <a:t>Gary Miller - Wellsboro Gazette</a:t>
            </a:r>
          </a:p>
          <a:p>
            <a:br>
              <a:rPr lang="en-US" dirty="0">
                <a:highlight>
                  <a:srgbClr val="FFFF00"/>
                </a:highlight>
              </a:rPr>
            </a:br>
            <a:endParaRPr lang="en-US" dirty="0">
              <a:highlight>
                <a:srgbClr val="FFFF00"/>
              </a:highlight>
            </a:endParaRPr>
          </a:p>
        </p:txBody>
      </p:sp>
      <p:sp>
        <p:nvSpPr>
          <p:cNvPr id="3" name="TextBox 2">
            <a:extLst>
              <a:ext uri="{FF2B5EF4-FFF2-40B4-BE49-F238E27FC236}">
                <a16:creationId xmlns:a16="http://schemas.microsoft.com/office/drawing/2014/main" id="{C1640E05-B38D-0747-84AC-8F211BB8517A}"/>
              </a:ext>
            </a:extLst>
          </p:cNvPr>
          <p:cNvSpPr txBox="1"/>
          <p:nvPr/>
        </p:nvSpPr>
        <p:spPr>
          <a:xfrm>
            <a:off x="1332133" y="551712"/>
            <a:ext cx="1036193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Letters to the Editor - WPSU “Learning at Home” April-May-June 2020</a:t>
            </a:r>
          </a:p>
        </p:txBody>
      </p:sp>
    </p:spTree>
    <p:extLst>
      <p:ext uri="{BB962C8B-B14F-4D97-AF65-F5344CB8AC3E}">
        <p14:creationId xmlns:p14="http://schemas.microsoft.com/office/powerpoint/2010/main" val="3150118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FCDC8-B959-464C-942A-5335952B5785}"/>
              </a:ext>
            </a:extLst>
          </p:cNvPr>
          <p:cNvPicPr>
            <a:picLocks noChangeAspect="1"/>
          </p:cNvPicPr>
          <p:nvPr/>
        </p:nvPicPr>
        <p:blipFill>
          <a:blip r:embed="rId2"/>
          <a:stretch>
            <a:fillRect/>
          </a:stretch>
        </p:blipFill>
        <p:spPr>
          <a:xfrm>
            <a:off x="1055520" y="142876"/>
            <a:ext cx="3289063" cy="2228852"/>
          </a:xfrm>
          <a:prstGeom prst="rect">
            <a:avLst/>
          </a:prstGeom>
        </p:spPr>
      </p:pic>
      <p:cxnSp>
        <p:nvCxnSpPr>
          <p:cNvPr id="25" name="Straight Connector 24">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a:solidFill>
              <a:srgbClr val="FFBA0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D1C8817-7FF9-0B4B-AF09-5B15CBCC2D47}"/>
              </a:ext>
            </a:extLst>
          </p:cNvPr>
          <p:cNvPicPr>
            <a:picLocks noChangeAspect="1"/>
          </p:cNvPicPr>
          <p:nvPr/>
        </p:nvPicPr>
        <p:blipFill>
          <a:blip r:embed="rId3"/>
          <a:stretch>
            <a:fillRect/>
          </a:stretch>
        </p:blipFill>
        <p:spPr>
          <a:xfrm>
            <a:off x="5284257" y="837532"/>
            <a:ext cx="3455291" cy="2591468"/>
          </a:xfrm>
          <a:prstGeom prst="rect">
            <a:avLst/>
          </a:prstGeom>
        </p:spPr>
      </p:pic>
      <p:pic>
        <p:nvPicPr>
          <p:cNvPr id="11" name="Picture 10">
            <a:extLst>
              <a:ext uri="{FF2B5EF4-FFF2-40B4-BE49-F238E27FC236}">
                <a16:creationId xmlns:a16="http://schemas.microsoft.com/office/drawing/2014/main" id="{CDAC9A1F-0D2C-7743-831F-68B493EC4914}"/>
              </a:ext>
            </a:extLst>
          </p:cNvPr>
          <p:cNvPicPr>
            <a:picLocks noChangeAspect="1"/>
          </p:cNvPicPr>
          <p:nvPr/>
        </p:nvPicPr>
        <p:blipFill>
          <a:blip r:embed="rId4"/>
          <a:stretch>
            <a:fillRect/>
          </a:stretch>
        </p:blipFill>
        <p:spPr>
          <a:xfrm>
            <a:off x="171366" y="2539297"/>
            <a:ext cx="4667249" cy="3500437"/>
          </a:xfrm>
          <a:prstGeom prst="rect">
            <a:avLst/>
          </a:prstGeom>
        </p:spPr>
      </p:pic>
      <p:pic>
        <p:nvPicPr>
          <p:cNvPr id="15" name="Picture 14">
            <a:extLst>
              <a:ext uri="{FF2B5EF4-FFF2-40B4-BE49-F238E27FC236}">
                <a16:creationId xmlns:a16="http://schemas.microsoft.com/office/drawing/2014/main" id="{9B9BFAF0-E631-A54C-8FE6-6BCFDE19ACE1}"/>
              </a:ext>
            </a:extLst>
          </p:cNvPr>
          <p:cNvPicPr>
            <a:picLocks noChangeAspect="1"/>
          </p:cNvPicPr>
          <p:nvPr/>
        </p:nvPicPr>
        <p:blipFill>
          <a:blip r:embed="rId5"/>
          <a:stretch>
            <a:fillRect/>
          </a:stretch>
        </p:blipFill>
        <p:spPr>
          <a:xfrm>
            <a:off x="9369408" y="743761"/>
            <a:ext cx="2013929" cy="2685239"/>
          </a:xfrm>
          <a:prstGeom prst="rect">
            <a:avLst/>
          </a:prstGeom>
        </p:spPr>
      </p:pic>
      <p:sp>
        <p:nvSpPr>
          <p:cNvPr id="17" name="TextBox 16">
            <a:extLst>
              <a:ext uri="{FF2B5EF4-FFF2-40B4-BE49-F238E27FC236}">
                <a16:creationId xmlns:a16="http://schemas.microsoft.com/office/drawing/2014/main" id="{CF9F950D-F95D-F14A-82E7-2229B30D904F}"/>
              </a:ext>
            </a:extLst>
          </p:cNvPr>
          <p:cNvSpPr txBox="1"/>
          <p:nvPr/>
        </p:nvSpPr>
        <p:spPr>
          <a:xfrm>
            <a:off x="4933692" y="3682292"/>
            <a:ext cx="7445756" cy="2585323"/>
          </a:xfrm>
          <a:prstGeom prst="rect">
            <a:avLst/>
          </a:prstGeom>
          <a:noFill/>
        </p:spPr>
        <p:txBody>
          <a:bodyPr wrap="none" rtlCol="0">
            <a:spAutoFit/>
          </a:bodyPr>
          <a:lstStyle/>
          <a:p>
            <a:pPr fontAlgn="base"/>
            <a:r>
              <a:rPr lang="en-US" dirty="0"/>
              <a:t>(Pictured Left to Right)</a:t>
            </a:r>
          </a:p>
          <a:p>
            <a:pPr fontAlgn="base"/>
            <a:r>
              <a:rPr lang="en-US" dirty="0"/>
              <a:t>Scott Graham, Superintendent, Bald Eagle Area School District</a:t>
            </a:r>
          </a:p>
          <a:p>
            <a:pPr fontAlgn="base"/>
            <a:r>
              <a:rPr lang="en-US" dirty="0"/>
              <a:t>Cynthia </a:t>
            </a:r>
            <a:r>
              <a:rPr lang="en-US" dirty="0" err="1"/>
              <a:t>Kunes</a:t>
            </a:r>
            <a:r>
              <a:rPr lang="en-US" dirty="0"/>
              <a:t>, Field Representative, </a:t>
            </a:r>
            <a:r>
              <a:rPr lang="en-US" dirty="0" err="1"/>
              <a:t>Rep."GT</a:t>
            </a:r>
            <a:r>
              <a:rPr lang="en-US" dirty="0"/>
              <a:t>" Thompson (15th US)</a:t>
            </a:r>
          </a:p>
          <a:p>
            <a:pPr fontAlgn="base"/>
            <a:r>
              <a:rPr lang="en-US" dirty="0"/>
              <a:t>Scott Mitchell, President/CEO,  YMCA of Centre County</a:t>
            </a:r>
          </a:p>
          <a:p>
            <a:pPr fontAlgn="base"/>
            <a:r>
              <a:rPr lang="en-US" dirty="0"/>
              <a:t>Mel Curtis, Director, Anti-Hunger Program, YMCA of Centre County</a:t>
            </a:r>
          </a:p>
          <a:p>
            <a:pPr fontAlgn="base"/>
            <a:r>
              <a:rPr lang="en-US" dirty="0"/>
              <a:t>Matthew Wise, District Representative, Senator Jake Corman (PA-34th)</a:t>
            </a:r>
          </a:p>
          <a:p>
            <a:pPr fontAlgn="base"/>
            <a:r>
              <a:rPr lang="en-US" dirty="0"/>
              <a:t>Mark Long, District Representative, Rep. Kerry </a:t>
            </a:r>
            <a:r>
              <a:rPr lang="en-US" dirty="0" err="1"/>
              <a:t>Benninghoff</a:t>
            </a:r>
            <a:r>
              <a:rPr lang="en-US" dirty="0"/>
              <a:t> (PA-171st)</a:t>
            </a:r>
          </a:p>
          <a:p>
            <a:pPr fontAlgn="base"/>
            <a:r>
              <a:rPr lang="en-US" dirty="0"/>
              <a:t>Ernest Greene, District Representative, Rep. Stephanie </a:t>
            </a:r>
            <a:r>
              <a:rPr lang="en-US" dirty="0" err="1"/>
              <a:t>Borowicz</a:t>
            </a:r>
            <a:r>
              <a:rPr lang="en-US" dirty="0"/>
              <a:t> (PA - 76th)</a:t>
            </a:r>
          </a:p>
          <a:p>
            <a:endParaRPr lang="en-US" dirty="0"/>
          </a:p>
        </p:txBody>
      </p:sp>
    </p:spTree>
    <p:extLst>
      <p:ext uri="{BB962C8B-B14F-4D97-AF65-F5344CB8AC3E}">
        <p14:creationId xmlns:p14="http://schemas.microsoft.com/office/powerpoint/2010/main" val="10444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7CEBE6-F2A8-3445-8A0A-21BC4C11D824}"/>
              </a:ext>
            </a:extLst>
          </p:cNvPr>
          <p:cNvPicPr>
            <a:picLocks noChangeAspect="1"/>
          </p:cNvPicPr>
          <p:nvPr/>
        </p:nvPicPr>
        <p:blipFill>
          <a:blip r:embed="rId3"/>
          <a:stretch>
            <a:fillRect/>
          </a:stretch>
        </p:blipFill>
        <p:spPr>
          <a:xfrm>
            <a:off x="2215128" y="0"/>
            <a:ext cx="7582072" cy="6858000"/>
          </a:xfrm>
          <a:prstGeom prst="rect">
            <a:avLst/>
          </a:prstGeom>
        </p:spPr>
      </p:pic>
    </p:spTree>
    <p:extLst>
      <p:ext uri="{BB962C8B-B14F-4D97-AF65-F5344CB8AC3E}">
        <p14:creationId xmlns:p14="http://schemas.microsoft.com/office/powerpoint/2010/main" val="2007412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8727E9A-C78F-6E4A-9B25-AB00C6416A80}"/>
              </a:ext>
            </a:extLst>
          </p:cNvPr>
          <p:cNvPicPr>
            <a:picLocks noChangeAspect="1"/>
          </p:cNvPicPr>
          <p:nvPr/>
        </p:nvPicPr>
        <p:blipFill rotWithShape="1">
          <a:blip r:embed="rId3"/>
          <a:srcRect t="1693" b="12771"/>
          <a:stretch/>
        </p:blipFill>
        <p:spPr>
          <a:xfrm>
            <a:off x="20" y="317805"/>
            <a:ext cx="12191980" cy="6856718"/>
          </a:xfrm>
          <a:prstGeom prst="rect">
            <a:avLst/>
          </a:prstGeom>
        </p:spPr>
      </p:pic>
    </p:spTree>
    <p:extLst>
      <p:ext uri="{BB962C8B-B14F-4D97-AF65-F5344CB8AC3E}">
        <p14:creationId xmlns:p14="http://schemas.microsoft.com/office/powerpoint/2010/main" val="364433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3"/>
            <a:extLst>
              <a:ext uri="{FF2B5EF4-FFF2-40B4-BE49-F238E27FC236}">
                <a16:creationId xmlns:a16="http://schemas.microsoft.com/office/drawing/2014/main" id="{CE48F492-D7F1-B449-B2AE-05B62AABA87B}"/>
              </a:ext>
            </a:extLst>
          </p:cNvPr>
          <p:cNvPicPr>
            <a:picLocks noChangeAspect="1"/>
          </p:cNvPicPr>
          <p:nvPr/>
        </p:nvPicPr>
        <p:blipFill>
          <a:blip r:embed="rId4"/>
          <a:stretch>
            <a:fillRect/>
          </a:stretch>
        </p:blipFill>
        <p:spPr>
          <a:xfrm>
            <a:off x="0" y="1294562"/>
            <a:ext cx="12192000" cy="4268876"/>
          </a:xfrm>
          <a:prstGeom prst="rect">
            <a:avLst/>
          </a:prstGeom>
        </p:spPr>
      </p:pic>
    </p:spTree>
    <p:extLst>
      <p:ext uri="{BB962C8B-B14F-4D97-AF65-F5344CB8AC3E}">
        <p14:creationId xmlns:p14="http://schemas.microsoft.com/office/powerpoint/2010/main" val="424001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A6FC65-7F87-4049-B928-6B664400CF01}"/>
              </a:ext>
            </a:extLst>
          </p:cNvPr>
          <p:cNvSpPr txBox="1"/>
          <p:nvPr/>
        </p:nvSpPr>
        <p:spPr>
          <a:xfrm>
            <a:off x="492370" y="1976362"/>
            <a:ext cx="11699630" cy="3970318"/>
          </a:xfrm>
          <a:prstGeom prst="rect">
            <a:avLst/>
          </a:prstGeom>
          <a:noFill/>
        </p:spPr>
        <p:txBody>
          <a:bodyPr wrap="square" rtlCol="0">
            <a:spAutoFit/>
          </a:bodyPr>
          <a:lstStyle/>
          <a:p>
            <a:r>
              <a:rPr lang="en-US" b="1" dirty="0"/>
              <a:t>Update on the movement of federal CARES/GEARS $ money to PA and PDE:</a:t>
            </a:r>
            <a:endParaRPr lang="en-US" dirty="0"/>
          </a:p>
          <a:p>
            <a:pPr lvl="1"/>
            <a:r>
              <a:rPr lang="en-US" b="1" dirty="0"/>
              <a:t>PA PBS $12.7mm ask in for to support us through the Fall/Spring school year</a:t>
            </a:r>
            <a:endParaRPr lang="en-US" dirty="0"/>
          </a:p>
          <a:p>
            <a:pPr lvl="1"/>
            <a:r>
              <a:rPr lang="en-US" dirty="0"/>
              <a:t>Following 7/17 meeting with PDE, Dep. Secretary Matt Stem and Governor Wolf met </a:t>
            </a:r>
            <a:r>
              <a:rPr lang="en-US" b="1" i="1" dirty="0"/>
              <a:t>(confidential)</a:t>
            </a:r>
            <a:r>
              <a:rPr lang="en-US" dirty="0"/>
              <a:t> to discuss Federal GEARS funding – Governor wants comprehensive solution that could scale/run for several years. </a:t>
            </a:r>
          </a:p>
          <a:p>
            <a:pPr lvl="1"/>
            <a:r>
              <a:rPr lang="en-US" dirty="0"/>
              <a:t>SEE Scope of Work Proposal with PDE from PA PBS (sent in email out to committee)</a:t>
            </a:r>
          </a:p>
          <a:p>
            <a:r>
              <a:rPr lang="en-US" b="1" dirty="0"/>
              <a:t> $520k in total awarded across the state for PBS/IU beta projects:</a:t>
            </a:r>
            <a:endParaRPr lang="en-US" dirty="0"/>
          </a:p>
          <a:p>
            <a:pPr lvl="1"/>
            <a:r>
              <a:rPr lang="en-US" dirty="0"/>
              <a:t>Recall that $520k in total was awarded across the state – WPSU participating with IU 8,9,10,11</a:t>
            </a:r>
          </a:p>
          <a:p>
            <a:pPr lvl="1"/>
            <a:r>
              <a:rPr lang="en-US" dirty="0"/>
              <a:t>PBS stations and their IUs are meeting now to divide up work; submitted budgets </a:t>
            </a:r>
          </a:p>
          <a:p>
            <a:pPr lvl="1"/>
            <a:r>
              <a:rPr lang="en-US" dirty="0"/>
              <a:t>Projects are a mix of Grab &amp; Go bags and Raspberry Pi initiatives.</a:t>
            </a:r>
          </a:p>
          <a:p>
            <a:pPr lvl="1"/>
            <a:r>
              <a:rPr lang="en-US" dirty="0"/>
              <a:t>The work must be started and the money spent by Dec 31, 2020.</a:t>
            </a:r>
          </a:p>
          <a:p>
            <a:r>
              <a:rPr lang="en-US" b="1" dirty="0"/>
              <a:t>$1.23mm Funding for Learning at Home PA through June 30: </a:t>
            </a:r>
            <a:endParaRPr lang="en-US" dirty="0"/>
          </a:p>
          <a:p>
            <a:pPr lvl="1"/>
            <a:r>
              <a:rPr lang="en-US" dirty="0"/>
              <a:t>Still waiting confirmation that MCIU (Monroe County IU) has the funds and WITF can work with them for distribution; another hold up on PDE side;  WPSU Share = $142,000 from FY2020</a:t>
            </a:r>
          </a:p>
          <a:p>
            <a:endParaRPr lang="en-US" dirty="0"/>
          </a:p>
        </p:txBody>
      </p:sp>
      <p:pic>
        <p:nvPicPr>
          <p:cNvPr id="4" name="Picture 3">
            <a:hlinkClick r:id="rId3"/>
            <a:extLst>
              <a:ext uri="{FF2B5EF4-FFF2-40B4-BE49-F238E27FC236}">
                <a16:creationId xmlns:a16="http://schemas.microsoft.com/office/drawing/2014/main" id="{D844C54F-07B7-8E43-AF19-794F79B7FAD3}"/>
              </a:ext>
            </a:extLst>
          </p:cNvPr>
          <p:cNvPicPr>
            <a:picLocks noChangeAspect="1"/>
          </p:cNvPicPr>
          <p:nvPr/>
        </p:nvPicPr>
        <p:blipFill>
          <a:blip r:embed="rId4"/>
          <a:stretch>
            <a:fillRect/>
          </a:stretch>
        </p:blipFill>
        <p:spPr>
          <a:xfrm>
            <a:off x="3188038" y="182868"/>
            <a:ext cx="4416042" cy="1632016"/>
          </a:xfrm>
          <a:prstGeom prst="rect">
            <a:avLst/>
          </a:prstGeom>
        </p:spPr>
      </p:pic>
    </p:spTree>
    <p:extLst>
      <p:ext uri="{BB962C8B-B14F-4D97-AF65-F5344CB8AC3E}">
        <p14:creationId xmlns:p14="http://schemas.microsoft.com/office/powerpoint/2010/main" val="186092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A6FC65-7F87-4049-B928-6B664400CF01}"/>
              </a:ext>
            </a:extLst>
          </p:cNvPr>
          <p:cNvSpPr txBox="1"/>
          <p:nvPr/>
        </p:nvSpPr>
        <p:spPr>
          <a:xfrm>
            <a:off x="410308" y="1201175"/>
            <a:ext cx="11699630" cy="5355312"/>
          </a:xfrm>
          <a:prstGeom prst="rect">
            <a:avLst/>
          </a:prstGeom>
          <a:noFill/>
        </p:spPr>
        <p:txBody>
          <a:bodyPr wrap="square" rtlCol="0">
            <a:spAutoFit/>
          </a:bodyPr>
          <a:lstStyle/>
          <a:p>
            <a:r>
              <a:rPr lang="en-US" b="1" dirty="0"/>
              <a:t>The PDE/PBS relationship beyond June 30:</a:t>
            </a:r>
            <a:endParaRPr lang="en-US" dirty="0"/>
          </a:p>
          <a:p>
            <a:pPr lvl="1"/>
            <a:r>
              <a:rPr lang="en-US" dirty="0"/>
              <a:t>Press release announcing PAIU/PBS continued partnership for the fall is in process (WITF drafting) – Judd says to move forward with announcing PAIU and PBS for the fall.</a:t>
            </a:r>
          </a:p>
          <a:p>
            <a:pPr lvl="1"/>
            <a:r>
              <a:rPr lang="en-US" dirty="0"/>
              <a:t>WITF working with PA First Lady to produce return to school related spots to coincide with start of new school year. Will use Pennsylvania PBS branding and website for these.</a:t>
            </a:r>
          </a:p>
          <a:p>
            <a:pPr lvl="1"/>
            <a:r>
              <a:rPr lang="en-US" b="1" dirty="0"/>
              <a:t>PDE will have a series of planning webinars to discuss Fall education</a:t>
            </a:r>
            <a:r>
              <a:rPr lang="en-US" dirty="0"/>
              <a:t> </a:t>
            </a:r>
            <a:r>
              <a:rPr lang="en-US" dirty="0" err="1"/>
              <a:t>ie</a:t>
            </a:r>
            <a:r>
              <a:rPr lang="en-US" dirty="0"/>
              <a:t> with IUs, superintendents, asst superintendents, curriculum, STEM, teachers, etc.</a:t>
            </a:r>
          </a:p>
          <a:p>
            <a:pPr lvl="2"/>
            <a:r>
              <a:rPr lang="en-US" dirty="0"/>
              <a:t>Webinar 1 - first few weeks focus on operational planning</a:t>
            </a:r>
          </a:p>
          <a:p>
            <a:pPr lvl="2"/>
            <a:r>
              <a:rPr lang="en-US" dirty="0"/>
              <a:t>Webinar 2 - next piece is strategic staffing</a:t>
            </a:r>
          </a:p>
          <a:p>
            <a:pPr lvl="2"/>
            <a:r>
              <a:rPr lang="en-US" b="1" dirty="0"/>
              <a:t>Planning here is in progress with the IUs - Webinar 3 - will be curriculum, instruction and assessment</a:t>
            </a:r>
            <a:endParaRPr lang="en-US" dirty="0"/>
          </a:p>
          <a:p>
            <a:pPr lvl="3"/>
            <a:r>
              <a:rPr lang="en-US" dirty="0"/>
              <a:t>Branded one-sheeters are being created for Teachers, Admins (principals, counselors), and sheet for teachers to give to parents about PBS resources</a:t>
            </a:r>
          </a:p>
          <a:p>
            <a:pPr lvl="3"/>
            <a:r>
              <a:rPr lang="en-US" dirty="0"/>
              <a:t>PBS stations will host 3 webinars, and make them available for continued viewing. We would co-brand all 3 webinars and run on Thursdays at 3:30 PM:</a:t>
            </a:r>
          </a:p>
          <a:p>
            <a:pPr lvl="4"/>
            <a:r>
              <a:rPr lang="en-US" dirty="0"/>
              <a:t>Week 1:  8/13 - Integrating PBS into your curriculum</a:t>
            </a:r>
          </a:p>
          <a:p>
            <a:pPr lvl="4"/>
            <a:r>
              <a:rPr lang="en-US" dirty="0"/>
              <a:t>Week 2: 8/20 - Using PBS for SEL</a:t>
            </a:r>
          </a:p>
          <a:p>
            <a:pPr lvl="4"/>
            <a:r>
              <a:rPr lang="en-US" dirty="0"/>
              <a:t>Week 3: 8/27 - Using PBS Learning Media</a:t>
            </a:r>
          </a:p>
          <a:p>
            <a:r>
              <a:rPr lang="en-US" dirty="0"/>
              <a:t> </a:t>
            </a:r>
          </a:p>
          <a:p>
            <a:endParaRPr lang="en-US" dirty="0"/>
          </a:p>
        </p:txBody>
      </p:sp>
    </p:spTree>
    <p:extLst>
      <p:ext uri="{BB962C8B-B14F-4D97-AF65-F5344CB8AC3E}">
        <p14:creationId xmlns:p14="http://schemas.microsoft.com/office/powerpoint/2010/main" val="64331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44C54F-07B7-8E43-AF19-794F79B7FAD3}"/>
              </a:ext>
            </a:extLst>
          </p:cNvPr>
          <p:cNvPicPr>
            <a:picLocks noChangeAspect="1"/>
          </p:cNvPicPr>
          <p:nvPr/>
        </p:nvPicPr>
        <p:blipFill>
          <a:blip r:embed="rId3"/>
          <a:stretch>
            <a:fillRect/>
          </a:stretch>
        </p:blipFill>
        <p:spPr>
          <a:xfrm>
            <a:off x="3188038" y="182868"/>
            <a:ext cx="4416042" cy="1632016"/>
          </a:xfrm>
          <a:prstGeom prst="rect">
            <a:avLst/>
          </a:prstGeom>
        </p:spPr>
      </p:pic>
      <p:graphicFrame>
        <p:nvGraphicFramePr>
          <p:cNvPr id="5" name="Table 4">
            <a:extLst>
              <a:ext uri="{FF2B5EF4-FFF2-40B4-BE49-F238E27FC236}">
                <a16:creationId xmlns:a16="http://schemas.microsoft.com/office/drawing/2014/main" id="{96C818FD-FDDD-4C4E-93AB-349788343D33}"/>
              </a:ext>
            </a:extLst>
          </p:cNvPr>
          <p:cNvGraphicFramePr>
            <a:graphicFrameLocks noGrp="1"/>
          </p:cNvGraphicFramePr>
          <p:nvPr>
            <p:extLst>
              <p:ext uri="{D42A27DB-BD31-4B8C-83A1-F6EECF244321}">
                <p14:modId xmlns:p14="http://schemas.microsoft.com/office/powerpoint/2010/main" val="2192836909"/>
              </p:ext>
            </p:extLst>
          </p:nvPr>
        </p:nvGraphicFramePr>
        <p:xfrm>
          <a:off x="902677" y="1993595"/>
          <a:ext cx="10234247" cy="4208906"/>
        </p:xfrm>
        <a:graphic>
          <a:graphicData uri="http://schemas.openxmlformats.org/drawingml/2006/table">
            <a:tbl>
              <a:tblPr firstRow="1" firstCol="1" bandRow="1">
                <a:tableStyleId>{5C22544A-7EE6-4342-B048-85BDC9FD1C3A}</a:tableStyleId>
              </a:tblPr>
              <a:tblGrid>
                <a:gridCol w="1157452">
                  <a:extLst>
                    <a:ext uri="{9D8B030D-6E8A-4147-A177-3AD203B41FA5}">
                      <a16:colId xmlns:a16="http://schemas.microsoft.com/office/drawing/2014/main" val="3220678847"/>
                    </a:ext>
                  </a:extLst>
                </a:gridCol>
                <a:gridCol w="723408">
                  <a:extLst>
                    <a:ext uri="{9D8B030D-6E8A-4147-A177-3AD203B41FA5}">
                      <a16:colId xmlns:a16="http://schemas.microsoft.com/office/drawing/2014/main" val="2466265571"/>
                    </a:ext>
                  </a:extLst>
                </a:gridCol>
                <a:gridCol w="1183758">
                  <a:extLst>
                    <a:ext uri="{9D8B030D-6E8A-4147-A177-3AD203B41FA5}">
                      <a16:colId xmlns:a16="http://schemas.microsoft.com/office/drawing/2014/main" val="3630055836"/>
                    </a:ext>
                  </a:extLst>
                </a:gridCol>
                <a:gridCol w="1277144">
                  <a:extLst>
                    <a:ext uri="{9D8B030D-6E8A-4147-A177-3AD203B41FA5}">
                      <a16:colId xmlns:a16="http://schemas.microsoft.com/office/drawing/2014/main" val="654820726"/>
                    </a:ext>
                  </a:extLst>
                </a:gridCol>
                <a:gridCol w="4445669">
                  <a:extLst>
                    <a:ext uri="{9D8B030D-6E8A-4147-A177-3AD203B41FA5}">
                      <a16:colId xmlns:a16="http://schemas.microsoft.com/office/drawing/2014/main" val="1760278775"/>
                    </a:ext>
                  </a:extLst>
                </a:gridCol>
                <a:gridCol w="723408">
                  <a:extLst>
                    <a:ext uri="{9D8B030D-6E8A-4147-A177-3AD203B41FA5}">
                      <a16:colId xmlns:a16="http://schemas.microsoft.com/office/drawing/2014/main" val="1613875428"/>
                    </a:ext>
                  </a:extLst>
                </a:gridCol>
                <a:gridCol w="723408">
                  <a:extLst>
                    <a:ext uri="{9D8B030D-6E8A-4147-A177-3AD203B41FA5}">
                      <a16:colId xmlns:a16="http://schemas.microsoft.com/office/drawing/2014/main" val="1418071684"/>
                    </a:ext>
                  </a:extLst>
                </a:gridCol>
              </a:tblGrid>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Joe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Scarnati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(Retiring-25th)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President Pro Tempore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8623225"/>
                  </a:ext>
                </a:extLst>
              </a:tr>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Jake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Corman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(34</a:t>
                      </a:r>
                      <a:r>
                        <a:rPr lang="en-US" sz="1100" baseline="30000">
                          <a:effectLst/>
                        </a:rPr>
                        <a:t>th</a:t>
                      </a:r>
                      <a:r>
                        <a:rPr lang="en-US" sz="1100">
                          <a:effectLst/>
                        </a:rPr>
                        <a:t>-Centre)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Majority Leader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8322435"/>
                  </a:ext>
                </a:extLst>
              </a:tr>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Wayne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Langerholc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(35</a:t>
                      </a:r>
                      <a:r>
                        <a:rPr lang="en-US" sz="1100" baseline="30000">
                          <a:effectLst/>
                        </a:rPr>
                        <a:t>th</a:t>
                      </a:r>
                      <a:r>
                        <a:rPr lang="en-US" sz="1100">
                          <a:effectLst/>
                        </a:rPr>
                        <a:t>-Cambria)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Majority Education Chair/Member of Appropriations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53621572"/>
                  </a:ext>
                </a:extLst>
              </a:tr>
              <a:tr h="323762">
                <a:tc>
                  <a:txBody>
                    <a:bodyPr/>
                    <a:lstStyle/>
                    <a:p>
                      <a:pPr marL="0" marR="0" algn="l">
                        <a:spcBef>
                          <a:spcPts val="0"/>
                        </a:spcBef>
                        <a:spcAft>
                          <a:spcPts val="0"/>
                        </a:spcAft>
                      </a:pPr>
                      <a:r>
                        <a:rPr lang="en-US" sz="1100">
                          <a:effectLst/>
                        </a:rPr>
                        <a:t>Senator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Joe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Pittman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(41 – Indiana)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Member of Appropriations  - WQLN/WQED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59332604"/>
                  </a:ext>
                </a:extLst>
              </a:tr>
              <a:tr h="323762">
                <a:tc>
                  <a:txBody>
                    <a:bodyPr/>
                    <a:lstStyle/>
                    <a:p>
                      <a:pPr marL="0" marR="0" algn="l">
                        <a:spcBef>
                          <a:spcPts val="0"/>
                        </a:spcBef>
                        <a:spcAft>
                          <a:spcPts val="0"/>
                        </a:spcAft>
                      </a:pPr>
                      <a:r>
                        <a:rPr lang="en-US" sz="1100">
                          <a:effectLs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Kerry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Benninghoff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(171 – Centre)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House Majorty Leader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5669031"/>
                  </a:ext>
                </a:extLst>
              </a:tr>
              <a:tr h="323762">
                <a:tc>
                  <a:txBody>
                    <a:bodyPr/>
                    <a:lstStyle/>
                    <a:p>
                      <a:pPr marL="0" marR="0" algn="l">
                        <a:spcBef>
                          <a:spcPts val="0"/>
                        </a:spcBef>
                        <a:spcAft>
                          <a:spcPts val="0"/>
                        </a:spcAft>
                      </a:pPr>
                      <a:r>
                        <a:rPr lang="en-US" sz="1100">
                          <a:effectLs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Mike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Reese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 (59 - Somerset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Majority Caucus Secretary - 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88816063"/>
                  </a:ext>
                </a:extLst>
              </a:tr>
              <a:tr h="323762">
                <a:tc>
                  <a:txBody>
                    <a:bodyPr/>
                    <a:lstStyle/>
                    <a:p>
                      <a:pPr marL="0" marR="0" algn="l">
                        <a:spcBef>
                          <a:spcPts val="0"/>
                        </a:spcBef>
                        <a:spcAft>
                          <a:spcPts val="0"/>
                        </a:spcAft>
                      </a:pPr>
                      <a:r>
                        <a:rPr lang="en-US" sz="1100">
                          <a:effectLs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Donna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Oberlander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R(63Forest,Clarion)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House Majority Whip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65567019"/>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Mark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Gillen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 Lancaster)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35913798"/>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Barbara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Gleim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(Cumberland)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0352330"/>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Dave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Hickernell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(Lancaster)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WQLN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68660565"/>
                  </a:ext>
                </a:extLst>
              </a:tr>
              <a:tr h="323762">
                <a:tc>
                  <a:txBody>
                    <a:bodyPr/>
                    <a:lstStyle/>
                    <a:p>
                      <a:pPr marL="0" marR="0" algn="l">
                        <a:spcBef>
                          <a:spcPts val="0"/>
                        </a:spcBef>
                        <a:spcAft>
                          <a:spcPts val="0"/>
                        </a:spcAft>
                      </a:pPr>
                      <a:r>
                        <a:rPr lang="en-US" sz="1100">
                          <a:effectLst/>
                          <a:highlight>
                            <a:srgbClr val="00FF00"/>
                          </a:highligh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Lee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James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Venango)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Appropriations – WQLN/WQED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WQLN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63913145"/>
                  </a:ext>
                </a:extLst>
              </a:tr>
              <a:tr h="323762">
                <a:tc>
                  <a:txBody>
                    <a:bodyPr/>
                    <a:lstStyle/>
                    <a:p>
                      <a:pPr marL="0" marR="0" algn="l">
                        <a:spcBef>
                          <a:spcPts val="0"/>
                        </a:spcBef>
                        <a:spcAft>
                          <a:spcPts val="0"/>
                        </a:spcAft>
                      </a:pPr>
                      <a:r>
                        <a:rPr lang="en-US" sz="1100">
                          <a:effectLst/>
                          <a:highlight>
                            <a:srgbClr val="00FF00"/>
                          </a:highlight>
                        </a:rPr>
                        <a:t>Representative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Mike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Jones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 (York)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Education - WITF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10039981"/>
                  </a:ext>
                </a:extLst>
              </a:tr>
              <a:tr h="323762">
                <a:tc>
                  <a:txBody>
                    <a:bodyPr/>
                    <a:lstStyle/>
                    <a:p>
                      <a:pPr marL="0" marR="0" algn="l">
                        <a:spcBef>
                          <a:spcPts val="0"/>
                        </a:spcBef>
                        <a:spcAft>
                          <a:spcPts val="0"/>
                        </a:spcAft>
                      </a:pPr>
                      <a:r>
                        <a:rPr lang="en-US" sz="1100">
                          <a:effectLst/>
                          <a:highlight>
                            <a:srgbClr val="00FF00"/>
                          </a:highlight>
                        </a:rPr>
                        <a:t>Representative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Ryan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Warner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R(Fayette)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highlight>
                            <a:srgbClr val="00FF00"/>
                          </a:highlight>
                        </a:rPr>
                        <a:t>Member of Appropriations - WQED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a:effectLst/>
                        </a:rPr>
                        <a:t>WPSU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1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86003079"/>
                  </a:ext>
                </a:extLst>
              </a:tr>
            </a:tbl>
          </a:graphicData>
        </a:graphic>
      </p:graphicFrame>
    </p:spTree>
    <p:extLst>
      <p:ext uri="{BB962C8B-B14F-4D97-AF65-F5344CB8AC3E}">
        <p14:creationId xmlns:p14="http://schemas.microsoft.com/office/powerpoint/2010/main" val="2894869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1488</Words>
  <Application>Microsoft Macintosh PowerPoint</Application>
  <PresentationFormat>Widescreen</PresentationFormat>
  <Paragraphs>263</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Donaldson, Carolyn Lee</dc:creator>
  <cp:lastModifiedBy>Donaldson, Carolyn Lee</cp:lastModifiedBy>
  <cp:revision>4</cp:revision>
  <dcterms:created xsi:type="dcterms:W3CDTF">2020-08-11T12:29:24Z</dcterms:created>
  <dcterms:modified xsi:type="dcterms:W3CDTF">2020-08-11T12:54:39Z</dcterms:modified>
</cp:coreProperties>
</file>